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15.xml" ContentType="application/vnd.openxmlformats-officedocument.presentationml.notesSlide+xml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31"/>
  </p:notesMasterIdLst>
  <p:sldIdLst>
    <p:sldId id="256" r:id="rId2"/>
    <p:sldId id="289" r:id="rId3"/>
    <p:sldId id="290" r:id="rId4"/>
    <p:sldId id="257" r:id="rId5"/>
    <p:sldId id="261" r:id="rId6"/>
    <p:sldId id="281" r:id="rId7"/>
    <p:sldId id="276" r:id="rId8"/>
    <p:sldId id="275" r:id="rId9"/>
    <p:sldId id="274" r:id="rId10"/>
    <p:sldId id="259" r:id="rId11"/>
    <p:sldId id="288" r:id="rId12"/>
    <p:sldId id="260" r:id="rId13"/>
    <p:sldId id="270" r:id="rId14"/>
    <p:sldId id="265" r:id="rId15"/>
    <p:sldId id="266" r:id="rId16"/>
    <p:sldId id="287" r:id="rId17"/>
    <p:sldId id="262" r:id="rId18"/>
    <p:sldId id="267" r:id="rId19"/>
    <p:sldId id="268" r:id="rId20"/>
    <p:sldId id="282" r:id="rId21"/>
    <p:sldId id="271" r:id="rId22"/>
    <p:sldId id="283" r:id="rId23"/>
    <p:sldId id="284" r:id="rId24"/>
    <p:sldId id="285" r:id="rId25"/>
    <p:sldId id="291" r:id="rId26"/>
    <p:sldId id="292" r:id="rId27"/>
    <p:sldId id="258" r:id="rId28"/>
    <p:sldId id="277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B3E047-24A3-1E44-B6FC-08D60BEAA6CD}">
          <p14:sldIdLst>
            <p14:sldId id="256"/>
            <p14:sldId id="289"/>
            <p14:sldId id="290"/>
            <p14:sldId id="257"/>
            <p14:sldId id="261"/>
            <p14:sldId id="281"/>
            <p14:sldId id="276"/>
            <p14:sldId id="275"/>
            <p14:sldId id="274"/>
            <p14:sldId id="259"/>
            <p14:sldId id="288"/>
            <p14:sldId id="260"/>
            <p14:sldId id="270"/>
            <p14:sldId id="265"/>
            <p14:sldId id="266"/>
            <p14:sldId id="287"/>
            <p14:sldId id="262"/>
            <p14:sldId id="267"/>
            <p14:sldId id="268"/>
            <p14:sldId id="282"/>
            <p14:sldId id="271"/>
            <p14:sldId id="283"/>
            <p14:sldId id="284"/>
            <p14:sldId id="285"/>
            <p14:sldId id="291"/>
            <p14:sldId id="292"/>
            <p14:sldId id="25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208" y="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0BB47-E29B-BA43-9707-9AA4ED9BAC7A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0651B-7B29-B646-AD79-DD7B1FBF8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7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0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Supervised Learning</a:t>
            </a:r>
            <a:r>
              <a:rPr lang="en-US" baseline="0" dirty="0" smtClean="0"/>
              <a:t> – </a:t>
            </a:r>
          </a:p>
          <a:p>
            <a:r>
              <a:rPr lang="en-US" baseline="0" dirty="0" smtClean="0"/>
              <a:t>We know the correct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53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main types of supervised learning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75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seek out patterns in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4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– learn from past experience</a:t>
            </a:r>
          </a:p>
          <a:p>
            <a:r>
              <a:rPr lang="en-US" dirty="0" smtClean="0"/>
              <a:t>In chess,</a:t>
            </a:r>
            <a:r>
              <a:rPr lang="en-US" baseline="0" dirty="0" smtClean="0"/>
              <a:t> the computer will learn which positions lead to winning games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56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2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Want to reduce the number of features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2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2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r>
              <a:rPr lang="en-US" baseline="0" dirty="0" smtClean="0"/>
              <a:t> examples: tagged photos of person of interest</a:t>
            </a:r>
          </a:p>
          <a:p>
            <a:r>
              <a:rPr lang="en-US" baseline="0" dirty="0" smtClean="0"/>
              <a:t>Output: prediction if picture is of person of interest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08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Input: movies</a:t>
            </a:r>
            <a:r>
              <a:rPr lang="en-US" baseline="0" dirty="0" smtClean="0"/>
              <a:t> watched and movies rated positively</a:t>
            </a:r>
          </a:p>
          <a:p>
            <a:r>
              <a:rPr lang="en-US" baseline="0" dirty="0" smtClean="0"/>
              <a:t>Output: prediction of movies that watcher will enjoy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32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Input:</a:t>
            </a:r>
            <a:r>
              <a:rPr lang="en-US" baseline="0" dirty="0" smtClean="0"/>
              <a:t> speech waveform</a:t>
            </a:r>
          </a:p>
          <a:p>
            <a:r>
              <a:rPr lang="en-US" baseline="0" dirty="0" smtClean="0"/>
              <a:t>Output: actual words spoken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83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Spam detection –</a:t>
            </a:r>
            <a:r>
              <a:rPr lang="en-US" baseline="0" dirty="0" smtClean="0"/>
              <a:t> classify emails into spam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ham</a:t>
            </a:r>
          </a:p>
          <a:p>
            <a:r>
              <a:rPr lang="en-US" baseline="0" dirty="0" smtClean="0"/>
              <a:t>Internet search – select most </a:t>
            </a:r>
            <a:r>
              <a:rPr lang="en-US" baseline="0" dirty="0" err="1" smtClean="0"/>
              <a:t>relevent</a:t>
            </a:r>
            <a:r>
              <a:rPr lang="en-US" baseline="0" dirty="0" smtClean="0"/>
              <a:t> web pages</a:t>
            </a:r>
          </a:p>
          <a:p>
            <a:r>
              <a:rPr lang="en-US" baseline="0" dirty="0" smtClean="0"/>
              <a:t>Medical records – predict disease or risks from patterns in medical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22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1DEABC-D766-4322-8E78-B830FAE35C72}" type="datetime4">
              <a:rPr lang="en-US" smtClean="0"/>
              <a:pPr/>
              <a:t>January 28, 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4A8E1CE-37F8-4102-8DF9-852A0A51F293}" type="datetime4">
              <a:rPr lang="en-US" smtClean="0"/>
              <a:pPr/>
              <a:t>January 28,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28, 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B19C71-EC74-44AF-B27E-FC7DC3C3A61D}" type="datetime4">
              <a:rPr lang="en-US" smtClean="0"/>
              <a:pPr/>
              <a:t>January 28, 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5CDA29-3CBE-48EA-92AE-A996835462BA}" type="datetime4">
              <a:rPr lang="en-US" smtClean="0"/>
              <a:pPr/>
              <a:t>January 28, 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EEA923-9BEE-48CE-9F28-5B525F399BAD}" type="datetime4">
              <a:rPr lang="en-US" smtClean="0"/>
              <a:pPr/>
              <a:t>January 28, 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28,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tif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tif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14.emf"/><Relationship Id="rId6" Type="http://schemas.openxmlformats.org/officeDocument/2006/relationships/oleObject" Target="../embeddings/Microsoft_Equation3.bin"/><Relationship Id="rId7" Type="http://schemas.openxmlformats.org/officeDocument/2006/relationships/image" Target="../media/image15.emf"/><Relationship Id="rId8" Type="http://schemas.openxmlformats.org/officeDocument/2006/relationships/oleObject" Target="../embeddings/Microsoft_Equation4.bin"/><Relationship Id="rId9" Type="http://schemas.openxmlformats.org/officeDocument/2006/relationships/image" Target="../media/image1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tif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tif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Introduction to machine learning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Methods, applications,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70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Other applications:</a:t>
            </a:r>
          </a:p>
          <a:p>
            <a:pPr lvl="1"/>
            <a:r>
              <a:rPr lang="en-US" dirty="0" smtClean="0"/>
              <a:t>Spam detection	</a:t>
            </a:r>
          </a:p>
          <a:p>
            <a:pPr lvl="1"/>
            <a:r>
              <a:rPr lang="en-US" dirty="0" smtClean="0"/>
              <a:t>Internet </a:t>
            </a:r>
            <a:r>
              <a:rPr lang="en-US" dirty="0"/>
              <a:t>search</a:t>
            </a:r>
          </a:p>
          <a:p>
            <a:pPr lvl="1"/>
            <a:r>
              <a:rPr lang="en-US" dirty="0" smtClean="0"/>
              <a:t>Data mining medical records</a:t>
            </a:r>
          </a:p>
          <a:p>
            <a:pPr lvl="1"/>
            <a:r>
              <a:rPr lang="en-US" dirty="0" smtClean="0"/>
              <a:t>Many more!</a:t>
            </a:r>
          </a:p>
        </p:txBody>
      </p:sp>
    </p:spTree>
    <p:extLst>
      <p:ext uri="{BB962C8B-B14F-4D97-AF65-F5344CB8AC3E}">
        <p14:creationId xmlns:p14="http://schemas.microsoft.com/office/powerpoint/2010/main" val="421042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What is </a:t>
            </a:r>
            <a:r>
              <a:rPr lang="en-US" dirty="0">
                <a:solidFill>
                  <a:srgbClr val="7F7F7F"/>
                </a:solidFill>
              </a:rPr>
              <a:t>m</a:t>
            </a:r>
            <a:r>
              <a:rPr lang="en-US" dirty="0" smtClean="0">
                <a:solidFill>
                  <a:srgbClr val="7F7F7F"/>
                </a:solidFill>
              </a:rPr>
              <a:t>achine </a:t>
            </a:r>
            <a:r>
              <a:rPr lang="en-US" dirty="0">
                <a:solidFill>
                  <a:srgbClr val="7F7F7F"/>
                </a:solidFill>
              </a:rPr>
              <a:t>l</a:t>
            </a:r>
            <a:r>
              <a:rPr lang="en-US" dirty="0" smtClean="0">
                <a:solidFill>
                  <a:srgbClr val="7F7F7F"/>
                </a:solidFill>
              </a:rPr>
              <a:t>earning?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Applications of machine </a:t>
            </a:r>
            <a:r>
              <a:rPr lang="en-US" dirty="0">
                <a:solidFill>
                  <a:srgbClr val="7F7F7F"/>
                </a:solidFill>
              </a:rPr>
              <a:t>l</a:t>
            </a:r>
            <a:r>
              <a:rPr lang="en-US" dirty="0" smtClean="0">
                <a:solidFill>
                  <a:srgbClr val="7F7F7F"/>
                </a:solidFill>
              </a:rPr>
              <a:t>earning</a:t>
            </a:r>
          </a:p>
          <a:p>
            <a:r>
              <a:rPr lang="en-US" dirty="0" smtClean="0"/>
              <a:t>Types of algorithms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Basics of </a:t>
            </a:r>
            <a:r>
              <a:rPr lang="en-US" dirty="0" smtClean="0">
                <a:solidFill>
                  <a:srgbClr val="7F7F7F"/>
                </a:solidFill>
              </a:rPr>
              <a:t>statistical pattern recognition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Preprocessing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Feature Extraction/Selection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Learning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Final remarks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labeled training examples</a:t>
            </a:r>
          </a:p>
          <a:p>
            <a:r>
              <a:rPr lang="en-US" dirty="0" smtClean="0"/>
              <a:t>Find correct prediction for an unlabeled example</a:t>
            </a:r>
          </a:p>
          <a:p>
            <a:r>
              <a:rPr lang="en-US" dirty="0" smtClean="0"/>
              <a:t>E.g. Handwriting recognition </a:t>
            </a:r>
          </a:p>
          <a:p>
            <a:endParaRPr lang="en-US" dirty="0"/>
          </a:p>
        </p:txBody>
      </p:sp>
      <p:pic>
        <p:nvPicPr>
          <p:cNvPr id="5" name="Picture 4" descr="153937-500_DIOTE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932" y="3221290"/>
            <a:ext cx="4526137" cy="33131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8973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 whether a given input belongs to one of multiple classes</a:t>
            </a:r>
          </a:p>
          <a:p>
            <a:r>
              <a:rPr lang="en-US" dirty="0" smtClean="0"/>
              <a:t>Output is discrete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 descr="Linear-svm-scatterplot.sv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3"/>
          <a:stretch/>
        </p:blipFill>
        <p:spPr>
          <a:xfrm>
            <a:off x="736597" y="4362448"/>
            <a:ext cx="3496735" cy="249555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Supervised </a:t>
            </a:r>
            <a:r>
              <a:rPr lang="en-US" dirty="0" smtClean="0"/>
              <a:t>Learning Problems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Given the input, predict a continuous output</a:t>
            </a:r>
          </a:p>
          <a:p>
            <a:r>
              <a:rPr lang="en-US" dirty="0"/>
              <a:t>Output is continuous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pic>
        <p:nvPicPr>
          <p:cNvPr id="12" name="Picture 11" descr="438px-Linear_regression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598" y="4569415"/>
            <a:ext cx="3468511" cy="228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1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unlabeled training samples</a:t>
            </a:r>
          </a:p>
          <a:p>
            <a:r>
              <a:rPr lang="en-US" dirty="0" smtClean="0"/>
              <a:t>Discover low dimensional </a:t>
            </a:r>
            <a:r>
              <a:rPr lang="en-US" dirty="0"/>
              <a:t>patterns, structure</a:t>
            </a:r>
          </a:p>
          <a:p>
            <a:r>
              <a:rPr lang="en-US" dirty="0" smtClean="0"/>
              <a:t>E.g. Cluster news articles by topic</a:t>
            </a:r>
          </a:p>
          <a:p>
            <a:endParaRPr lang="en-US" dirty="0"/>
          </a:p>
        </p:txBody>
      </p:sp>
      <p:pic>
        <p:nvPicPr>
          <p:cNvPr id="6" name="Picture 5" descr="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3485442"/>
            <a:ext cx="6350001" cy="2469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4323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Learn from delayed feedback</a:t>
            </a:r>
          </a:p>
          <a:p>
            <a:r>
              <a:rPr lang="en-US" dirty="0" smtClean="0"/>
              <a:t>E.g. Machine learns how to play chess</a:t>
            </a:r>
          </a:p>
          <a:p>
            <a:endParaRPr lang="en-US" dirty="0"/>
          </a:p>
        </p:txBody>
      </p:sp>
      <p:pic>
        <p:nvPicPr>
          <p:cNvPr id="5" name="Picture 4" descr="j028930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872" y="2813753"/>
            <a:ext cx="2810256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7275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What is </a:t>
            </a:r>
            <a:r>
              <a:rPr lang="en-US" dirty="0">
                <a:solidFill>
                  <a:srgbClr val="7F7F7F"/>
                </a:solidFill>
              </a:rPr>
              <a:t>m</a:t>
            </a:r>
            <a:r>
              <a:rPr lang="en-US" dirty="0" smtClean="0">
                <a:solidFill>
                  <a:srgbClr val="7F7F7F"/>
                </a:solidFill>
              </a:rPr>
              <a:t>achine </a:t>
            </a:r>
            <a:r>
              <a:rPr lang="en-US" dirty="0">
                <a:solidFill>
                  <a:srgbClr val="7F7F7F"/>
                </a:solidFill>
              </a:rPr>
              <a:t>l</a:t>
            </a:r>
            <a:r>
              <a:rPr lang="en-US" dirty="0" smtClean="0">
                <a:solidFill>
                  <a:srgbClr val="7F7F7F"/>
                </a:solidFill>
              </a:rPr>
              <a:t>earning?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Applications of machine </a:t>
            </a:r>
            <a:r>
              <a:rPr lang="en-US" dirty="0">
                <a:solidFill>
                  <a:srgbClr val="7F7F7F"/>
                </a:solidFill>
              </a:rPr>
              <a:t>l</a:t>
            </a:r>
            <a:r>
              <a:rPr lang="en-US" dirty="0" smtClean="0">
                <a:solidFill>
                  <a:srgbClr val="7F7F7F"/>
                </a:solidFill>
              </a:rPr>
              <a:t>earning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Types of algorithms</a:t>
            </a:r>
          </a:p>
          <a:p>
            <a:r>
              <a:rPr lang="en-US" dirty="0" smtClean="0"/>
              <a:t>Basics of </a:t>
            </a:r>
            <a:r>
              <a:rPr lang="en-US" dirty="0" smtClean="0"/>
              <a:t>statistical pattern recognition</a:t>
            </a:r>
          </a:p>
          <a:p>
            <a:pPr lvl="1"/>
            <a:r>
              <a:rPr lang="en-US" dirty="0" smtClean="0"/>
              <a:t>Preprocessing</a:t>
            </a:r>
          </a:p>
          <a:p>
            <a:pPr lvl="1"/>
            <a:r>
              <a:rPr lang="en-US" dirty="0" smtClean="0"/>
              <a:t>Feature Extraction/Selection</a:t>
            </a:r>
          </a:p>
          <a:p>
            <a:pPr lvl="1"/>
            <a:r>
              <a:rPr lang="en-US" dirty="0" smtClean="0"/>
              <a:t>Learning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Final remarks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5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odel for Statistical pattern recognition.tiff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8942" b="-138942"/>
          <a:stretch>
            <a:fillRect/>
          </a:stretch>
        </p:blipFill>
        <p:spPr>
          <a:xfrm>
            <a:off x="592667" y="450140"/>
            <a:ext cx="7958667" cy="93631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of Statistical Pattern Recognition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7899400" cy="20369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Training (learning): classifier is trained to partition the feature space</a:t>
            </a:r>
          </a:p>
          <a:p>
            <a:r>
              <a:rPr lang="en-US" dirty="0" smtClean="0"/>
              <a:t>Classification (testing): classifier assigns input pattern to one of pattern classes based on measured features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33222" y="6279444"/>
            <a:ext cx="527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Figure: Model for statistical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5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odel for Statistical pattern recognition.tiff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8942" b="-138942"/>
          <a:stretch>
            <a:fillRect/>
          </a:stretch>
        </p:blipFill>
        <p:spPr>
          <a:xfrm>
            <a:off x="592667" y="450140"/>
            <a:ext cx="7958667" cy="93631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of Statistical Pattern Recognition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7899400" cy="2036989"/>
          </a:xfrm>
        </p:spPr>
        <p:txBody>
          <a:bodyPr>
            <a:normAutofit/>
          </a:bodyPr>
          <a:lstStyle/>
          <a:p>
            <a:r>
              <a:rPr lang="en-US" dirty="0" smtClean="0"/>
              <a:t>Preprocessing: clean up the data</a:t>
            </a:r>
          </a:p>
          <a:p>
            <a:pPr lvl="1"/>
            <a:r>
              <a:rPr lang="en-US" dirty="0" smtClean="0"/>
              <a:t>Separate data from background</a:t>
            </a:r>
          </a:p>
          <a:p>
            <a:pPr lvl="1"/>
            <a:r>
              <a:rPr lang="en-US" dirty="0" smtClean="0"/>
              <a:t>Remove </a:t>
            </a:r>
            <a:r>
              <a:rPr lang="en-US" dirty="0" smtClean="0"/>
              <a:t>noise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652889" y="5390443"/>
            <a:ext cx="1171222" cy="395113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33222" y="6279444"/>
            <a:ext cx="527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Figure: Model for statistical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1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odel for Statistical pattern recognition.tiff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8942" b="-138942"/>
          <a:stretch>
            <a:fillRect/>
          </a:stretch>
        </p:blipFill>
        <p:spPr>
          <a:xfrm>
            <a:off x="592667" y="450140"/>
            <a:ext cx="7958667" cy="93631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of Statistical Pattern Recognition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52222"/>
            <a:ext cx="7899400" cy="2158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Feature Extraction/ Selection</a:t>
            </a:r>
          </a:p>
          <a:p>
            <a:pPr lvl="1"/>
            <a:r>
              <a:rPr lang="en-US" dirty="0" smtClean="0"/>
              <a:t>Find the appropriate features for representing the training examples</a:t>
            </a:r>
          </a:p>
          <a:p>
            <a:pPr lvl="1"/>
            <a:r>
              <a:rPr lang="en-US" dirty="0" smtClean="0"/>
              <a:t>Translate data into a vector </a:t>
            </a:r>
            <a:r>
              <a:rPr lang="en-US" dirty="0" smtClean="0"/>
              <a:t>space</a:t>
            </a:r>
            <a:endParaRPr lang="en-US" dirty="0" smtClean="0"/>
          </a:p>
          <a:p>
            <a:pPr lvl="2"/>
            <a:r>
              <a:rPr lang="en-US" dirty="0" smtClean="0"/>
              <a:t>Vector has </a:t>
            </a:r>
            <a:r>
              <a:rPr lang="en-US" i="1" dirty="0" smtClean="0"/>
              <a:t>d</a:t>
            </a:r>
            <a:r>
              <a:rPr lang="en-US" dirty="0" smtClean="0"/>
              <a:t> feature values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43777" y="5277554"/>
            <a:ext cx="959556" cy="564446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33222" y="6279444"/>
            <a:ext cx="527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Figure: Model for statistical pattern recognition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073403"/>
              </p:ext>
            </p:extLst>
          </p:nvPr>
        </p:nvGraphicFramePr>
        <p:xfrm>
          <a:off x="5489931" y="3117518"/>
          <a:ext cx="3273072" cy="748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498600" imgH="342900" progId="Equation.3">
                  <p:embed/>
                </p:oleObj>
              </mc:Choice>
              <mc:Fallback>
                <p:oleObj name="Equation" r:id="rId4" imgW="1498600" imgH="342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89931" y="3117518"/>
                        <a:ext cx="3273072" cy="748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16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m</a:t>
            </a:r>
            <a:r>
              <a:rPr lang="en-US" dirty="0" smtClean="0"/>
              <a:t>achine </a:t>
            </a:r>
            <a:r>
              <a:rPr lang="en-US" dirty="0"/>
              <a:t>l</a:t>
            </a:r>
            <a:r>
              <a:rPr lang="en-US" dirty="0" smtClean="0"/>
              <a:t>earning?</a:t>
            </a:r>
          </a:p>
          <a:p>
            <a:r>
              <a:rPr lang="en-US" dirty="0" smtClean="0"/>
              <a:t>Applications of machine </a:t>
            </a:r>
            <a:r>
              <a:rPr lang="en-US" dirty="0"/>
              <a:t>l</a:t>
            </a:r>
            <a:r>
              <a:rPr lang="en-US" dirty="0" smtClean="0"/>
              <a:t>earning</a:t>
            </a:r>
          </a:p>
          <a:p>
            <a:r>
              <a:rPr lang="en-US" dirty="0" smtClean="0"/>
              <a:t>Types of algorithms</a:t>
            </a:r>
          </a:p>
          <a:p>
            <a:r>
              <a:rPr lang="en-US" dirty="0" smtClean="0"/>
              <a:t>Basics of </a:t>
            </a:r>
            <a:r>
              <a:rPr lang="en-US" dirty="0" smtClean="0"/>
              <a:t>statistical pattern recognition</a:t>
            </a:r>
          </a:p>
          <a:p>
            <a:pPr lvl="1"/>
            <a:r>
              <a:rPr lang="en-US" dirty="0" smtClean="0"/>
              <a:t>Preprocessing</a:t>
            </a:r>
          </a:p>
          <a:p>
            <a:pPr lvl="1"/>
            <a:r>
              <a:rPr lang="en-US" dirty="0" smtClean="0"/>
              <a:t>Feature Extraction/Selection</a:t>
            </a:r>
          </a:p>
          <a:p>
            <a:pPr lvl="1"/>
            <a:r>
              <a:rPr lang="en-US" dirty="0" smtClean="0"/>
              <a:t>Learning</a:t>
            </a:r>
          </a:p>
          <a:p>
            <a:r>
              <a:rPr lang="en-US" dirty="0" smtClean="0"/>
              <a:t>Final remarks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9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Extraction/ Selection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vector: representation of real world objects</a:t>
            </a:r>
          </a:p>
          <a:p>
            <a:pPr lvl="1"/>
            <a:r>
              <a:rPr lang="en-US" dirty="0" smtClean="0"/>
              <a:t>Choice of representation strongly influences results</a:t>
            </a:r>
          </a:p>
          <a:p>
            <a:r>
              <a:rPr lang="en-US" dirty="0" smtClean="0"/>
              <a:t>Curse of Dimensionality</a:t>
            </a:r>
          </a:p>
          <a:p>
            <a:pPr lvl="1"/>
            <a:r>
              <a:rPr lang="en-US" dirty="0" smtClean="0"/>
              <a:t>The number of examples needed to train increases rapidly with the number of features used</a:t>
            </a:r>
            <a:endParaRPr lang="en-US" dirty="0" smtClean="0"/>
          </a:p>
          <a:p>
            <a:r>
              <a:rPr lang="en-US" dirty="0"/>
              <a:t>Feature Selection: select a subset of features that leads to smallest classification </a:t>
            </a:r>
            <a:r>
              <a:rPr lang="en-US" dirty="0" smtClean="0"/>
              <a:t>errors</a:t>
            </a:r>
          </a:p>
          <a:p>
            <a:r>
              <a:rPr lang="en-US" dirty="0" smtClean="0"/>
              <a:t>Feature Extraction: create new features based on transformations or combinations of original features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536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odel for Statistical pattern recognition.tiff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8942" b="-138942"/>
          <a:stretch>
            <a:fillRect/>
          </a:stretch>
        </p:blipFill>
        <p:spPr>
          <a:xfrm>
            <a:off x="592667" y="450140"/>
            <a:ext cx="7958667" cy="93631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of Statistical Pattern Recognition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7899400" cy="2036989"/>
          </a:xfrm>
        </p:spPr>
        <p:txBody>
          <a:bodyPr>
            <a:normAutofit/>
          </a:bodyPr>
          <a:lstStyle/>
          <a:p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The classifier is trained to identify the correct classes</a:t>
            </a:r>
          </a:p>
          <a:p>
            <a:pPr lvl="1"/>
            <a:r>
              <a:rPr lang="en-US" dirty="0" smtClean="0"/>
              <a:t>Can use various methods to train the classifier</a:t>
            </a:r>
          </a:p>
        </p:txBody>
      </p:sp>
      <p:sp>
        <p:nvSpPr>
          <p:cNvPr id="3" name="Rectangle 2"/>
          <p:cNvSpPr/>
          <p:nvPr/>
        </p:nvSpPr>
        <p:spPr>
          <a:xfrm>
            <a:off x="6251221" y="5263443"/>
            <a:ext cx="1227667" cy="663224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33222" y="6279444"/>
            <a:ext cx="527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Figure: Model for statistical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4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odel for Statistical pattern recognition.tiff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8942" b="-138942"/>
          <a:stretch>
            <a:fillRect/>
          </a:stretch>
        </p:blipFill>
        <p:spPr>
          <a:xfrm>
            <a:off x="592667" y="450140"/>
            <a:ext cx="7958667" cy="93631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7899400" cy="2114601"/>
          </a:xfrm>
        </p:spPr>
        <p:txBody>
          <a:bodyPr>
            <a:normAutofit/>
          </a:bodyPr>
          <a:lstStyle/>
          <a:p>
            <a:r>
              <a:rPr lang="en-US" dirty="0" smtClean="0"/>
              <a:t>Class-</a:t>
            </a:r>
            <a:r>
              <a:rPr lang="en-US" dirty="0"/>
              <a:t>c</a:t>
            </a:r>
            <a:r>
              <a:rPr lang="en-US" dirty="0" smtClean="0"/>
              <a:t>onditional densities: probability of feature vector     belonging to class     defined as </a:t>
            </a:r>
          </a:p>
          <a:p>
            <a:pPr lvl="1"/>
            <a:r>
              <a:rPr lang="en-US" dirty="0" smtClean="0"/>
              <a:t>Known: optimal Bayes decision rule can be used</a:t>
            </a:r>
          </a:p>
          <a:p>
            <a:pPr lvl="1"/>
            <a:r>
              <a:rPr lang="en-US" dirty="0" smtClean="0"/>
              <a:t>Unknown: must be learned</a:t>
            </a:r>
          </a:p>
          <a:p>
            <a:pPr lvl="1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251221" y="5263443"/>
            <a:ext cx="1227667" cy="663224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33222" y="6279444"/>
            <a:ext cx="527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Figure: Model for statistical pattern recognition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087904"/>
              </p:ext>
            </p:extLst>
          </p:nvPr>
        </p:nvGraphicFramePr>
        <p:xfrm>
          <a:off x="7164196" y="2134119"/>
          <a:ext cx="1309512" cy="505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558800" imgH="215900" progId="Equation.3">
                  <p:embed/>
                </p:oleObj>
              </mc:Choice>
              <mc:Fallback>
                <p:oleObj name="Equation" r:id="rId4" imgW="558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64196" y="2134119"/>
                        <a:ext cx="1309512" cy="505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619854"/>
              </p:ext>
            </p:extLst>
          </p:nvPr>
        </p:nvGraphicFramePr>
        <p:xfrm>
          <a:off x="1986487" y="2116669"/>
          <a:ext cx="320674" cy="436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127000" imgH="165100" progId="Equation.3">
                  <p:embed/>
                </p:oleObj>
              </mc:Choice>
              <mc:Fallback>
                <p:oleObj name="Equation" r:id="rId6" imgW="1270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86487" y="2116669"/>
                        <a:ext cx="320674" cy="436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848733"/>
              </p:ext>
            </p:extLst>
          </p:nvPr>
        </p:nvGraphicFramePr>
        <p:xfrm>
          <a:off x="5096934" y="2107275"/>
          <a:ext cx="427566" cy="5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8" imgW="177800" imgH="215900" progId="Equation.3">
                  <p:embed/>
                </p:oleObj>
              </mc:Choice>
              <mc:Fallback>
                <p:oleObj name="Equation" r:id="rId8" imgW="177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96934" y="2107275"/>
                        <a:ext cx="427566" cy="519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17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odel for Statistical pattern recognition.tiff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8942" b="-138942"/>
          <a:stretch>
            <a:fillRect/>
          </a:stretch>
        </p:blipFill>
        <p:spPr>
          <a:xfrm>
            <a:off x="592667" y="450140"/>
            <a:ext cx="7958667" cy="93631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7899400" cy="25591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Form of class-conditional densities </a:t>
            </a:r>
          </a:p>
          <a:p>
            <a:pPr lvl="1"/>
            <a:r>
              <a:rPr lang="en-US" dirty="0" smtClean="0"/>
              <a:t>Parametric: form is known, some parameters unknown</a:t>
            </a:r>
          </a:p>
          <a:p>
            <a:pPr lvl="2"/>
            <a:r>
              <a:rPr lang="en-US" dirty="0" smtClean="0"/>
              <a:t>E.g. we know the data is Gaussian</a:t>
            </a:r>
          </a:p>
          <a:p>
            <a:pPr lvl="1"/>
            <a:r>
              <a:rPr lang="en-US" dirty="0" smtClean="0"/>
              <a:t>Nonparametric: form is unknown </a:t>
            </a:r>
          </a:p>
          <a:p>
            <a:pPr lvl="2"/>
            <a:r>
              <a:rPr lang="en-US" dirty="0" smtClean="0"/>
              <a:t>Either estimate density function or construct decision boundary rules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6251221" y="5263443"/>
            <a:ext cx="1227667" cy="663224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33222" y="6279444"/>
            <a:ext cx="527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Figure: Model for statistical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7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pic>
        <p:nvPicPr>
          <p:cNvPr id="9" name="Content Placeholder 8" descr="Various approaches in SPR.tif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07" r="-9507"/>
          <a:stretch>
            <a:fillRect/>
          </a:stretch>
        </p:blipFill>
        <p:spPr>
          <a:xfrm>
            <a:off x="62980" y="1526119"/>
            <a:ext cx="9018040" cy="4972564"/>
          </a:xfrm>
        </p:spPr>
      </p:pic>
      <p:sp>
        <p:nvSpPr>
          <p:cNvPr id="10" name="TextBox 9"/>
          <p:cNvSpPr txBox="1"/>
          <p:nvPr/>
        </p:nvSpPr>
        <p:spPr>
          <a:xfrm>
            <a:off x="0" y="633941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Figure: various approaches in statistical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7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What is </a:t>
            </a:r>
            <a:r>
              <a:rPr lang="en-US" dirty="0">
                <a:solidFill>
                  <a:srgbClr val="7F7F7F"/>
                </a:solidFill>
              </a:rPr>
              <a:t>m</a:t>
            </a:r>
            <a:r>
              <a:rPr lang="en-US" dirty="0" smtClean="0">
                <a:solidFill>
                  <a:srgbClr val="7F7F7F"/>
                </a:solidFill>
              </a:rPr>
              <a:t>achine </a:t>
            </a:r>
            <a:r>
              <a:rPr lang="en-US" dirty="0">
                <a:solidFill>
                  <a:srgbClr val="7F7F7F"/>
                </a:solidFill>
              </a:rPr>
              <a:t>l</a:t>
            </a:r>
            <a:r>
              <a:rPr lang="en-US" dirty="0" smtClean="0">
                <a:solidFill>
                  <a:srgbClr val="7F7F7F"/>
                </a:solidFill>
              </a:rPr>
              <a:t>earning?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Applications of machine </a:t>
            </a:r>
            <a:r>
              <a:rPr lang="en-US" dirty="0">
                <a:solidFill>
                  <a:srgbClr val="7F7F7F"/>
                </a:solidFill>
              </a:rPr>
              <a:t>l</a:t>
            </a:r>
            <a:r>
              <a:rPr lang="en-US" dirty="0" smtClean="0">
                <a:solidFill>
                  <a:srgbClr val="7F7F7F"/>
                </a:solidFill>
              </a:rPr>
              <a:t>earning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Types of algorithms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Basics of </a:t>
            </a:r>
            <a:r>
              <a:rPr lang="en-US" dirty="0" smtClean="0">
                <a:solidFill>
                  <a:srgbClr val="7F7F7F"/>
                </a:solidFill>
              </a:rPr>
              <a:t>statistical pattern recognition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Preprocessing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Feature Extraction/Selection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Learning</a:t>
            </a:r>
          </a:p>
          <a:p>
            <a:r>
              <a:rPr lang="en-US" dirty="0" smtClean="0"/>
              <a:t>Final remarks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89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learning: computers learn from experience to improve performance of certain tasks</a:t>
            </a:r>
          </a:p>
          <a:p>
            <a:r>
              <a:rPr lang="en-US" dirty="0" smtClean="0"/>
              <a:t>Many useful applications that we use today</a:t>
            </a:r>
          </a:p>
          <a:p>
            <a:r>
              <a:rPr lang="en-US" dirty="0" smtClean="0"/>
              <a:t>Different steps to machine learning process</a:t>
            </a:r>
          </a:p>
          <a:p>
            <a:pPr lvl="1"/>
            <a:r>
              <a:rPr lang="en-US" dirty="0" smtClean="0"/>
              <a:t>Preprocessing</a:t>
            </a:r>
          </a:p>
          <a:p>
            <a:pPr lvl="1"/>
            <a:r>
              <a:rPr lang="en-US" dirty="0" smtClean="0"/>
              <a:t>Feature Extraction/Selection</a:t>
            </a:r>
          </a:p>
          <a:p>
            <a:pPr lvl="1"/>
            <a:r>
              <a:rPr lang="en-US" dirty="0" smtClean="0"/>
              <a:t>Learning</a:t>
            </a:r>
          </a:p>
          <a:p>
            <a:r>
              <a:rPr lang="en-US" dirty="0" smtClean="0"/>
              <a:t>Type of problem will affect which approach you decide to use</a:t>
            </a:r>
            <a:endParaRPr lang="en-US" dirty="0"/>
          </a:p>
        </p:txBody>
      </p:sp>
      <p:pic>
        <p:nvPicPr>
          <p:cNvPr id="4" name="Picture 3" descr="machine learning pi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583" y="0"/>
            <a:ext cx="2275417" cy="12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4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“Statistical Pattern Recognition: A Review” </a:t>
            </a:r>
          </a:p>
          <a:p>
            <a:pPr lvl="1"/>
            <a:r>
              <a:rPr lang="en-US" dirty="0" smtClean="0"/>
              <a:t>Jain, Anil. K; </a:t>
            </a:r>
            <a:r>
              <a:rPr lang="en-US" dirty="0" err="1" smtClean="0"/>
              <a:t>Duin</a:t>
            </a:r>
            <a:r>
              <a:rPr lang="en-US" dirty="0" smtClean="0"/>
              <a:t>, Robert. P.W.; Mao, </a:t>
            </a:r>
            <a:r>
              <a:rPr lang="en-US" dirty="0" err="1" smtClean="0"/>
              <a:t>Jianchang</a:t>
            </a:r>
            <a:r>
              <a:rPr lang="en-US" dirty="0" smtClean="0"/>
              <a:t> (2000). “Statistical pattern recognition: a review”. </a:t>
            </a:r>
            <a:r>
              <a:rPr lang="en-US" i="1" dirty="0" smtClean="0"/>
              <a:t>IEEE </a:t>
            </a:r>
            <a:r>
              <a:rPr lang="en-US" i="1" dirty="0" err="1" smtClean="0"/>
              <a:t>Transtactions</a:t>
            </a:r>
            <a:r>
              <a:rPr lang="en-US" i="1" dirty="0" smtClean="0"/>
              <a:t> on Pattern Analysis and Machine Intelligence</a:t>
            </a:r>
            <a:r>
              <a:rPr lang="en-US" b="1" i="1" dirty="0" smtClean="0"/>
              <a:t> </a:t>
            </a:r>
            <a:r>
              <a:rPr lang="en-US" b="1" dirty="0" smtClean="0"/>
              <a:t>22</a:t>
            </a:r>
            <a:r>
              <a:rPr lang="en-US" dirty="0" smtClean="0"/>
              <a:t> (1): 4-37</a:t>
            </a:r>
          </a:p>
          <a:p>
            <a:r>
              <a:rPr lang="en-US" dirty="0" smtClean="0"/>
              <a:t>“Machine Learning” Online Course</a:t>
            </a:r>
          </a:p>
          <a:p>
            <a:pPr lvl="1"/>
            <a:r>
              <a:rPr lang="en-US" dirty="0" smtClean="0"/>
              <a:t>Andrew Ng</a:t>
            </a:r>
          </a:p>
          <a:p>
            <a:pPr lvl="1"/>
            <a:r>
              <a:rPr lang="en-US" dirty="0"/>
              <a:t>http://openclassroom.stanford.edu/MainFolder/CoursePage.php?course=</a:t>
            </a:r>
            <a:r>
              <a:rPr lang="en-US" dirty="0" smtClean="0"/>
              <a:t>MachineLearning</a:t>
            </a:r>
          </a:p>
          <a:p>
            <a:r>
              <a:rPr lang="en-US" dirty="0" smtClean="0"/>
              <a:t>“Machine Learning” Course</a:t>
            </a:r>
          </a:p>
          <a:p>
            <a:pPr lvl="1"/>
            <a:r>
              <a:rPr lang="en-US" dirty="0" err="1" smtClean="0"/>
              <a:t>Kilian</a:t>
            </a:r>
            <a:r>
              <a:rPr lang="en-US" dirty="0" smtClean="0"/>
              <a:t> Weinberger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www.cse.wustl.edu</a:t>
            </a:r>
            <a:r>
              <a:rPr lang="en-US" dirty="0"/>
              <a:t>/~</a:t>
            </a:r>
            <a:r>
              <a:rPr lang="en-US" dirty="0" err="1"/>
              <a:t>kilian</a:t>
            </a:r>
            <a:r>
              <a:rPr lang="en-US" dirty="0"/>
              <a:t>/cse517a2010/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2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http://googlenewsblog.blogspot.com/</a:t>
            </a:r>
            <a:r>
              <a:rPr lang="en-US" dirty="0" smtClean="0"/>
              <a:t>2009_05_01_archive.html</a:t>
            </a:r>
          </a:p>
          <a:p>
            <a:r>
              <a:rPr lang="en-US" dirty="0"/>
              <a:t>https://www.coursera.org/course/</a:t>
            </a:r>
            <a:r>
              <a:rPr lang="en-US" dirty="0" smtClean="0"/>
              <a:t>ml</a:t>
            </a:r>
          </a:p>
          <a:p>
            <a:r>
              <a:rPr lang="en-US" dirty="0"/>
              <a:t>http://visionwang.com/2009/01/11/apples-iphoto-vs-googles-picasa-technology-and-strategy</a:t>
            </a:r>
            <a:r>
              <a:rPr lang="en-US" dirty="0" smtClean="0"/>
              <a:t>/</a:t>
            </a:r>
          </a:p>
          <a:p>
            <a:r>
              <a:rPr lang="en-US" dirty="0"/>
              <a:t>http://www.techhive.com/article/2024221</a:t>
            </a:r>
            <a:r>
              <a:rPr lang="en-US" dirty="0" smtClean="0"/>
              <a:t>/</a:t>
            </a:r>
          </a:p>
          <a:p>
            <a:r>
              <a:rPr lang="en-US" dirty="0" smtClean="0"/>
              <a:t>http</a:t>
            </a:r>
            <a:r>
              <a:rPr lang="en-US" dirty="0"/>
              <a:t>://forums.macrumors.com/showthread.php?t=</a:t>
            </a:r>
            <a:r>
              <a:rPr lang="en-US" dirty="0" smtClean="0"/>
              <a:t>480428</a:t>
            </a:r>
          </a:p>
          <a:p>
            <a:r>
              <a:rPr lang="en-US" dirty="0"/>
              <a:t>http://www.stanford.edu/class/cs224s</a:t>
            </a:r>
            <a:r>
              <a:rPr lang="en-US" dirty="0" smtClean="0"/>
              <a:t>/</a:t>
            </a:r>
          </a:p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Machine_learning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8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1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m</a:t>
            </a:r>
            <a:r>
              <a:rPr lang="en-US" dirty="0" smtClean="0"/>
              <a:t>achine </a:t>
            </a:r>
            <a:r>
              <a:rPr lang="en-US" dirty="0"/>
              <a:t>l</a:t>
            </a:r>
            <a:r>
              <a:rPr lang="en-US" dirty="0" smtClean="0"/>
              <a:t>earning?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of machine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earning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Types of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Basics of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statistical pattern recognition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Preprocessing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Feature Extraction/Selection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Learning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Final remarks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43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Machine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“Field of study that gives computers the ability to learn without being explicitly programmed”</a:t>
            </a:r>
          </a:p>
          <a:p>
            <a:pPr lvl="1"/>
            <a:r>
              <a:rPr lang="en-US" dirty="0"/>
              <a:t>Arthur Samuel (1959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“A computer program is said to learn from experience E with respect to some class of tasks T and performance measure P, if its performance at tasks in T, as measured by P, improves with experience E”</a:t>
            </a:r>
          </a:p>
          <a:p>
            <a:pPr lvl="1"/>
            <a:r>
              <a:rPr lang="en-US" dirty="0"/>
              <a:t>Tom M. Mitchell (1998)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pic>
        <p:nvPicPr>
          <p:cNvPr id="4" name="Picture 3" descr="machine learning pi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30" y="4943213"/>
            <a:ext cx="3400779" cy="191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9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Spam Email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“A computer program is said to learn from experience E with respect to some class of tasks T and performance measure P, if its performance at tasks in T, as measured by P, improves with experience E”</a:t>
            </a:r>
          </a:p>
          <a:p>
            <a:endParaRPr lang="en-US" dirty="0" smtClean="0"/>
          </a:p>
          <a:p>
            <a:r>
              <a:rPr lang="en-US" dirty="0" smtClean="0"/>
              <a:t>In our project, </a:t>
            </a:r>
          </a:p>
          <a:p>
            <a:pPr lvl="1"/>
            <a:r>
              <a:rPr lang="en-US" dirty="0" smtClean="0"/>
              <a:t>T: classify emails as spam or not spam</a:t>
            </a:r>
          </a:p>
          <a:p>
            <a:pPr lvl="1"/>
            <a:r>
              <a:rPr lang="en-US" dirty="0" smtClean="0"/>
              <a:t>E: watch the user label emails as spam or not spam</a:t>
            </a:r>
          </a:p>
          <a:p>
            <a:pPr lvl="1"/>
            <a:r>
              <a:rPr lang="en-US" dirty="0" smtClean="0"/>
              <a:t>P: percentage of correctly-identified emails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achine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earning?</a:t>
            </a:r>
          </a:p>
          <a:p>
            <a:r>
              <a:rPr lang="en-US" dirty="0" smtClean="0"/>
              <a:t>Applications of machine </a:t>
            </a:r>
            <a:r>
              <a:rPr lang="en-US" dirty="0"/>
              <a:t>l</a:t>
            </a:r>
            <a:r>
              <a:rPr lang="en-US" dirty="0" smtClean="0"/>
              <a:t>earning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Types of algorithms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Basics of </a:t>
            </a:r>
            <a:r>
              <a:rPr lang="en-US" dirty="0" smtClean="0">
                <a:solidFill>
                  <a:srgbClr val="7F7F7F"/>
                </a:solidFill>
              </a:rPr>
              <a:t>statistical pattern recognition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Preprocessing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Feature Extraction/Selection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Learning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Final remarks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Facial </a:t>
            </a:r>
            <a:r>
              <a:rPr lang="en-US" dirty="0" smtClean="0"/>
              <a:t>recognition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iphoto_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705" y="2413000"/>
            <a:ext cx="5450591" cy="3987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6127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Self-customizing programs (Netflix, Amazon, etc.)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netflix-100020347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806" y="2422123"/>
            <a:ext cx="6010389" cy="38756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1201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Speech recognition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8" descr="94022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61" y="2215445"/>
            <a:ext cx="5060478" cy="4219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3238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6047</TotalTime>
  <Words>1095</Words>
  <Application>Microsoft Macintosh PowerPoint</Application>
  <PresentationFormat>On-screen Show (4:3)</PresentationFormat>
  <Paragraphs>215</Paragraphs>
  <Slides>29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Median</vt:lpstr>
      <vt:lpstr>Microsoft Equation</vt:lpstr>
      <vt:lpstr>Introduction to machine learning</vt:lpstr>
      <vt:lpstr>Overview</vt:lpstr>
      <vt:lpstr>Overview</vt:lpstr>
      <vt:lpstr>What is Machine Learning?</vt:lpstr>
      <vt:lpstr>Example: Spam Email Detection</vt:lpstr>
      <vt:lpstr>Overview</vt:lpstr>
      <vt:lpstr>Applications of Machine Learning</vt:lpstr>
      <vt:lpstr>Applications of Machine Learning</vt:lpstr>
      <vt:lpstr>Applications of Machine Learning</vt:lpstr>
      <vt:lpstr>Applications of Machine Learning</vt:lpstr>
      <vt:lpstr>Overview</vt:lpstr>
      <vt:lpstr>Supervised Learning</vt:lpstr>
      <vt:lpstr>Types of Supervised Learning Problems</vt:lpstr>
      <vt:lpstr>Unsupervised Learning</vt:lpstr>
      <vt:lpstr>Reinforcement Learning</vt:lpstr>
      <vt:lpstr>Overview</vt:lpstr>
      <vt:lpstr>Model of Statistical Pattern Recognition</vt:lpstr>
      <vt:lpstr>Model of Statistical Pattern Recognition</vt:lpstr>
      <vt:lpstr>Model of Statistical Pattern Recognition</vt:lpstr>
      <vt:lpstr>Feature Extraction/ Selection</vt:lpstr>
      <vt:lpstr>Model of Statistical Pattern Recognition</vt:lpstr>
      <vt:lpstr>Learning</vt:lpstr>
      <vt:lpstr>Learning</vt:lpstr>
      <vt:lpstr>Learning</vt:lpstr>
      <vt:lpstr>Overview</vt:lpstr>
      <vt:lpstr>Summary</vt:lpstr>
      <vt:lpstr>Sources</vt:lpstr>
      <vt:lpstr>Image Sources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Introduction of machine learning</dc:title>
  <dc:creator>Lauren Steimle</dc:creator>
  <cp:lastModifiedBy>Lauren Steimle</cp:lastModifiedBy>
  <cp:revision>38</cp:revision>
  <dcterms:created xsi:type="dcterms:W3CDTF">2014-01-24T04:18:24Z</dcterms:created>
  <dcterms:modified xsi:type="dcterms:W3CDTF">2014-01-28T21:57:32Z</dcterms:modified>
</cp:coreProperties>
</file>