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5" r:id="rId4"/>
    <p:sldId id="274" r:id="rId5"/>
    <p:sldId id="260" r:id="rId6"/>
    <p:sldId id="273" r:id="rId7"/>
    <p:sldId id="276" r:id="rId8"/>
    <p:sldId id="277" r:id="rId9"/>
    <p:sldId id="258" r:id="rId10"/>
    <p:sldId id="272" r:id="rId11"/>
    <p:sldId id="264" r:id="rId12"/>
    <p:sldId id="268" r:id="rId13"/>
    <p:sldId id="261" r:id="rId14"/>
    <p:sldId id="279" r:id="rId15"/>
    <p:sldId id="265" r:id="rId16"/>
    <p:sldId id="266" r:id="rId17"/>
    <p:sldId id="267" r:id="rId18"/>
    <p:sldId id="269" r:id="rId19"/>
    <p:sldId id="270" r:id="rId20"/>
    <p:sldId id="271" r:id="rId21"/>
    <p:sldId id="278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B0CDE6-EC5B-8B43-9C1F-5E010F2C1056}">
          <p14:sldIdLst>
            <p14:sldId id="256"/>
            <p14:sldId id="259"/>
            <p14:sldId id="275"/>
            <p14:sldId id="274"/>
            <p14:sldId id="260"/>
            <p14:sldId id="273"/>
            <p14:sldId id="276"/>
            <p14:sldId id="277"/>
            <p14:sldId id="258"/>
            <p14:sldId id="272"/>
            <p14:sldId id="264"/>
            <p14:sldId id="268"/>
            <p14:sldId id="261"/>
            <p14:sldId id="279"/>
            <p14:sldId id="265"/>
            <p14:sldId id="266"/>
            <p14:sldId id="267"/>
            <p14:sldId id="269"/>
            <p14:sldId id="270"/>
            <p14:sldId id="271"/>
            <p14:sldId id="278"/>
            <p14:sldId id="281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2/1/14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2/1/14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enclassroom.stanford.edu/MainFolder/CoursePage.php?course=MachineLearni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Dimensionality reduction: feature extraction &amp; feature 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Principle Component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2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Redundancy </a:t>
            </a:r>
            <a:r>
              <a:rPr lang="en-US" dirty="0"/>
              <a:t>E</a:t>
            </a:r>
            <a:r>
              <a:rPr lang="en-US" dirty="0" smtClean="0"/>
              <a:t>xample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7526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Correlation between x1 and x2=1. </a:t>
            </a:r>
            <a:endParaRPr lang="en-US" sz="2400" dirty="0"/>
          </a:p>
          <a:p>
            <a:r>
              <a:rPr lang="en-US" sz="2400" dirty="0" smtClean="0"/>
              <a:t>For any highly correlatedx1, x2, information is redundant</a:t>
            </a:r>
            <a:endParaRPr lang="en-US" sz="2400" dirty="0"/>
          </a:p>
        </p:txBody>
      </p:sp>
      <p:pic>
        <p:nvPicPr>
          <p:cNvPr id="5" name="Content Placeholder 4" descr="Screen Shot 2014-02-03 at 7.01.42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6" r="-8366"/>
          <a:stretch>
            <a:fillRect/>
          </a:stretch>
        </p:blipFill>
        <p:spPr/>
      </p:pic>
      <p:grpSp>
        <p:nvGrpSpPr>
          <p:cNvPr id="49" name="Group 48"/>
          <p:cNvGrpSpPr/>
          <p:nvPr/>
        </p:nvGrpSpPr>
        <p:grpSpPr>
          <a:xfrm>
            <a:off x="3965418" y="6096000"/>
            <a:ext cx="3740414" cy="396458"/>
            <a:chOff x="3965418" y="5226012"/>
            <a:chExt cx="3740414" cy="396458"/>
          </a:xfrm>
        </p:grpSpPr>
        <p:sp>
          <p:nvSpPr>
            <p:cNvPr id="16" name="Multiply 15"/>
            <p:cNvSpPr/>
            <p:nvPr/>
          </p:nvSpPr>
          <p:spPr>
            <a:xfrm>
              <a:off x="3965418" y="5281624"/>
              <a:ext cx="306734" cy="33742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4464682" y="5270240"/>
              <a:ext cx="306734" cy="33742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ultiply 18"/>
            <p:cNvSpPr/>
            <p:nvPr/>
          </p:nvSpPr>
          <p:spPr>
            <a:xfrm>
              <a:off x="4777856" y="5281624"/>
              <a:ext cx="306734" cy="33742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Multiply 32"/>
            <p:cNvSpPr/>
            <p:nvPr/>
          </p:nvSpPr>
          <p:spPr>
            <a:xfrm>
              <a:off x="4993906" y="5285044"/>
              <a:ext cx="306734" cy="33742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ultiply 33"/>
            <p:cNvSpPr/>
            <p:nvPr/>
          </p:nvSpPr>
          <p:spPr>
            <a:xfrm>
              <a:off x="6134836" y="5226012"/>
              <a:ext cx="306734" cy="33742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ultiply 34"/>
            <p:cNvSpPr/>
            <p:nvPr/>
          </p:nvSpPr>
          <p:spPr>
            <a:xfrm>
              <a:off x="5614665" y="5248998"/>
              <a:ext cx="306734" cy="33742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Multiply 35"/>
            <p:cNvSpPr/>
            <p:nvPr/>
          </p:nvSpPr>
          <p:spPr>
            <a:xfrm>
              <a:off x="6480849" y="5247070"/>
              <a:ext cx="306734" cy="33742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Multiply 36"/>
            <p:cNvSpPr/>
            <p:nvPr/>
          </p:nvSpPr>
          <p:spPr>
            <a:xfrm>
              <a:off x="6958646" y="5246380"/>
              <a:ext cx="306734" cy="33742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ultiply 37"/>
            <p:cNvSpPr/>
            <p:nvPr/>
          </p:nvSpPr>
          <p:spPr>
            <a:xfrm>
              <a:off x="7399098" y="5248308"/>
              <a:ext cx="306734" cy="337426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V="1">
            <a:off x="3965418" y="1924823"/>
            <a:ext cx="3890533" cy="3301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855951" y="1752600"/>
            <a:ext cx="107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Vector z1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3639924" y="6311324"/>
            <a:ext cx="4399333" cy="130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032138" y="6151612"/>
            <a:ext cx="1074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Vector z1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65418" y="1572864"/>
            <a:ext cx="314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Picture by Andrew 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3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for PCA using 2-D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1. Data Set (</a:t>
            </a:r>
            <a:r>
              <a:rPr lang="en-US" dirty="0" err="1" smtClean="0"/>
              <a:t>mxn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4-02-03 at 12.4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6" y="2438400"/>
            <a:ext cx="2794000" cy="3657600"/>
          </a:xfrm>
          <a:prstGeom prst="rect">
            <a:avLst/>
          </a:prstGeom>
        </p:spPr>
      </p:pic>
      <p:pic>
        <p:nvPicPr>
          <p:cNvPr id="7" name="Picture 6" descr="Screen Shot 2014-02-03 at 12.47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43" y="1808701"/>
            <a:ext cx="4777507" cy="4786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6052" y="6316298"/>
            <a:ext cx="152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Lindsay I Smith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9058" y="6488668"/>
            <a:ext cx="152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Lindsay I Smith</a:t>
            </a:r>
          </a:p>
        </p:txBody>
      </p:sp>
    </p:spTree>
    <p:extLst>
      <p:ext uri="{BB962C8B-B14F-4D97-AF65-F5344CB8AC3E}">
        <p14:creationId xmlns:p14="http://schemas.microsoft.com/office/powerpoint/2010/main" val="71223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 vector that best fits the data</a:t>
            </a:r>
            <a:endParaRPr lang="en-US" dirty="0"/>
          </a:p>
        </p:txBody>
      </p:sp>
      <p:pic>
        <p:nvPicPr>
          <p:cNvPr id="8" name="Content Placeholder 7" descr="Screen Shot 2014-02-03 at 3.36.07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29" r="-35329"/>
          <a:stretch>
            <a:fillRect/>
          </a:stretch>
        </p:blipFill>
        <p:spPr>
          <a:xfrm>
            <a:off x="307900" y="1616288"/>
            <a:ext cx="8458148" cy="4688822"/>
          </a:xfrm>
        </p:spPr>
      </p:pic>
      <p:cxnSp>
        <p:nvCxnSpPr>
          <p:cNvPr id="9" name="Straight Connector 8"/>
          <p:cNvCxnSpPr/>
          <p:nvPr/>
        </p:nvCxnSpPr>
        <p:spPr>
          <a:xfrm>
            <a:off x="4207972" y="3591751"/>
            <a:ext cx="859555" cy="951236"/>
          </a:xfrm>
          <a:prstGeom prst="line">
            <a:avLst/>
          </a:prstGeom>
          <a:ln w="28575" cmpd="sng">
            <a:solidFill>
              <a:srgbClr val="3366FF"/>
            </a:solidFill>
            <a:tailEnd type="triangle" w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25730" y="3373681"/>
            <a:ext cx="1436868" cy="1334079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4745" y="2081951"/>
            <a:ext cx="2055642" cy="1569660"/>
          </a:xfrm>
          <a:prstGeom prst="rect">
            <a:avLst/>
          </a:prstGeom>
          <a:solidFill>
            <a:srgbClr val="E29F1D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was represented in x-y frame</a:t>
            </a:r>
          </a:p>
          <a:p>
            <a:endParaRPr 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685932" y="2081951"/>
            <a:ext cx="2243666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be</a:t>
            </a:r>
          </a:p>
          <a:p>
            <a:r>
              <a:rPr lang="en-US" sz="2400" dirty="0" smtClean="0"/>
              <a:t>Transformed to frame of eigenvectors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697210" y="6023255"/>
            <a:ext cx="41243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697210" y="1964105"/>
            <a:ext cx="1" cy="4059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21584" y="58834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547169" y="16078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46494" y="6305110"/>
            <a:ext cx="152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Lindsay I Smith</a:t>
            </a:r>
          </a:p>
        </p:txBody>
      </p:sp>
    </p:spTree>
    <p:extLst>
      <p:ext uri="{BB962C8B-B14F-4D97-AF65-F5344CB8AC3E}">
        <p14:creationId xmlns:p14="http://schemas.microsoft.com/office/powerpoint/2010/main" val="38296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2-dimension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Goal: find a direction vector u in R</a:t>
            </a:r>
            <a:r>
              <a:rPr lang="en-US" baseline="30000" dirty="0" smtClean="0"/>
              <a:t>2</a:t>
            </a:r>
            <a:r>
              <a:rPr lang="en-US" dirty="0" smtClean="0"/>
              <a:t> onto which to project all the data so as to minimize the error (distance from data points to the chosen line)</a:t>
            </a:r>
          </a:p>
          <a:p>
            <a:endParaRPr lang="en-US" dirty="0"/>
          </a:p>
        </p:txBody>
      </p:sp>
      <p:pic>
        <p:nvPicPr>
          <p:cNvPr id="4" name="Picture 3" descr="Screen Shot 2014-02-03 at 12.2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6" y="3142790"/>
            <a:ext cx="5215189" cy="3078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8134" y="6172786"/>
            <a:ext cx="430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Andrew Ng’s machine learning course lecture  </a:t>
            </a:r>
            <a:endParaRPr lang="en-US" dirty="0"/>
          </a:p>
        </p:txBody>
      </p:sp>
      <p:pic>
        <p:nvPicPr>
          <p:cNvPr id="6" name="Picture 5" descr="Screen Shot 2014-02-03 at 12.17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04" y="3181175"/>
            <a:ext cx="4860278" cy="30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1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</a:t>
            </a:r>
            <a:r>
              <a:rPr lang="en-US" dirty="0" err="1" smtClean="0"/>
              <a:t>vs</a:t>
            </a:r>
            <a:r>
              <a:rPr lang="en-US" dirty="0" smtClean="0"/>
              <a:t> Linear Regression</a:t>
            </a:r>
            <a:endParaRPr lang="en-US" dirty="0"/>
          </a:p>
        </p:txBody>
      </p:sp>
      <p:pic>
        <p:nvPicPr>
          <p:cNvPr id="7" name="Content Placeholder 6" descr="Screen Shot 2014-02-03 at 11.53.59 PM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" r="223"/>
          <a:stretch>
            <a:fillRect/>
          </a:stretch>
        </p:blipFill>
        <p:spPr/>
      </p:pic>
      <p:pic>
        <p:nvPicPr>
          <p:cNvPr id="8" name="Content Placeholder 7" descr="Screen Shot 2014-02-03 at 11.54.07 P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" b="152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PCA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13738" y="5835134"/>
            <a:ext cx="153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Andrew 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63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2.  </a:t>
            </a:r>
            <a:r>
              <a:rPr lang="en-US" dirty="0"/>
              <a:t>S</a:t>
            </a:r>
            <a:r>
              <a:rPr lang="en-US" dirty="0" smtClean="0"/>
              <a:t>ubtract the mean </a:t>
            </a:r>
          </a:p>
          <a:p>
            <a:endParaRPr lang="en-US" dirty="0"/>
          </a:p>
        </p:txBody>
      </p:sp>
      <p:pic>
        <p:nvPicPr>
          <p:cNvPr id="4" name="Picture 3" descr="Screen Shot 2014-02-03 at 12.49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2324100"/>
            <a:ext cx="6413500" cy="37719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Method for PCA using 2-D example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9957" y="6131632"/>
            <a:ext cx="152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Lindsay I Smith</a:t>
            </a:r>
          </a:p>
        </p:txBody>
      </p:sp>
    </p:spTree>
    <p:extLst>
      <p:ext uri="{BB962C8B-B14F-4D97-AF65-F5344CB8AC3E}">
        <p14:creationId xmlns:p14="http://schemas.microsoft.com/office/powerpoint/2010/main" val="377440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for PCA using 2-D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Step 3. Calculate the covariance matrix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Step 4. Eigenvalues and unit eigenvectors of the covariance matrix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[U,S,V]=</a:t>
            </a:r>
            <a:r>
              <a:rPr lang="en-US" dirty="0" err="1" smtClean="0">
                <a:solidFill>
                  <a:srgbClr val="3366FF"/>
                </a:solidFill>
              </a:rPr>
              <a:t>svd</a:t>
            </a:r>
            <a:r>
              <a:rPr lang="en-US" dirty="0" smtClean="0">
                <a:solidFill>
                  <a:srgbClr val="3366FF"/>
                </a:solidFill>
              </a:rPr>
              <a:t>(sigma) or </a:t>
            </a:r>
            <a:r>
              <a:rPr lang="en-US" dirty="0" err="1" smtClean="0">
                <a:solidFill>
                  <a:srgbClr val="3366FF"/>
                </a:solidFill>
              </a:rPr>
              <a:t>eig</a:t>
            </a:r>
            <a:r>
              <a:rPr lang="en-US" dirty="0" smtClean="0">
                <a:solidFill>
                  <a:srgbClr val="3366FF"/>
                </a:solidFill>
              </a:rPr>
              <a:t>(sigma)</a:t>
            </a:r>
            <a:r>
              <a:rPr lang="en-US" dirty="0" smtClean="0">
                <a:solidFill>
                  <a:srgbClr val="FF6600"/>
                </a:solidFill>
              </a:rPr>
              <a:t> in </a:t>
            </a:r>
            <a:r>
              <a:rPr lang="en-US" dirty="0" err="1">
                <a:solidFill>
                  <a:srgbClr val="FF6600"/>
                </a:solidFill>
              </a:rPr>
              <a:t>M</a:t>
            </a:r>
            <a:r>
              <a:rPr lang="en-US" dirty="0" err="1" smtClean="0">
                <a:solidFill>
                  <a:srgbClr val="FF6600"/>
                </a:solidFill>
              </a:rPr>
              <a:t>atlab</a:t>
            </a:r>
            <a:endParaRPr lang="en-US" dirty="0" smtClean="0">
              <a:solidFill>
                <a:srgbClr val="FF66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creen Shot 2014-02-03 at 12.5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43" y="2149847"/>
            <a:ext cx="4356100" cy="927100"/>
          </a:xfrm>
          <a:prstGeom prst="rect">
            <a:avLst/>
          </a:prstGeom>
        </p:spPr>
      </p:pic>
      <p:pic>
        <p:nvPicPr>
          <p:cNvPr id="7" name="Picture 6" descr="Screen Shot 2014-02-03 at 11.58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" y="2212111"/>
            <a:ext cx="3207938" cy="864836"/>
          </a:xfrm>
          <a:prstGeom prst="rect">
            <a:avLst/>
          </a:prstGeom>
        </p:spPr>
      </p:pic>
      <p:pic>
        <p:nvPicPr>
          <p:cNvPr id="10" name="Picture 9" descr="Screen Shot 2014-02-04 at 12.07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85" y="4836184"/>
            <a:ext cx="4541831" cy="1606080"/>
          </a:xfrm>
          <a:prstGeom prst="rect">
            <a:avLst/>
          </a:prstGeom>
        </p:spPr>
      </p:pic>
      <p:pic>
        <p:nvPicPr>
          <p:cNvPr id="6" name="Picture 5" descr="Screen Shot 2014-02-03 at 12.53.2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16" y="4633237"/>
            <a:ext cx="3602262" cy="18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5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for PCA using 2-D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162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Step 5.</a:t>
            </a:r>
            <a:r>
              <a:rPr lang="en-US" dirty="0" smtClean="0">
                <a:solidFill>
                  <a:srgbClr val="FF0000"/>
                </a:solidFill>
              </a:rPr>
              <a:t> Choosing and forming feature vector</a:t>
            </a:r>
          </a:p>
          <a:p>
            <a:pPr lvl="1"/>
            <a:r>
              <a:rPr lang="en-US" dirty="0" smtClean="0"/>
              <a:t>Order the eigenvectors by eigenvalues from </a:t>
            </a:r>
            <a:r>
              <a:rPr lang="en-US" b="1" dirty="0" smtClean="0">
                <a:solidFill>
                  <a:srgbClr val="FF6600"/>
                </a:solidFill>
              </a:rPr>
              <a:t>highest to lowest </a:t>
            </a:r>
          </a:p>
          <a:p>
            <a:pPr lvl="1"/>
            <a:r>
              <a:rPr lang="en-US" dirty="0"/>
              <a:t>Most Significant: </a:t>
            </a:r>
            <a:r>
              <a:rPr lang="en-US" altLang="zh-CN" dirty="0"/>
              <a:t>highest </a:t>
            </a:r>
            <a:r>
              <a:rPr lang="en-US" altLang="zh-CN" dirty="0" smtClean="0"/>
              <a:t>eigenvalue</a:t>
            </a:r>
            <a:endParaRPr lang="en-US" dirty="0" smtClean="0"/>
          </a:p>
          <a:p>
            <a:pPr lvl="1"/>
            <a:r>
              <a:rPr lang="en-US" dirty="0" smtClean="0"/>
              <a:t>Choose k vectors from n vectors: reduced dimension</a:t>
            </a:r>
          </a:p>
          <a:p>
            <a:pPr lvl="2"/>
            <a:r>
              <a:rPr lang="en-US" dirty="0" smtClean="0"/>
              <a:t>Lose some but not much information</a:t>
            </a:r>
          </a:p>
          <a:p>
            <a:pPr lvl="1"/>
            <a:r>
              <a:rPr lang="en-US" dirty="0"/>
              <a:t>Most Significant: </a:t>
            </a:r>
            <a:r>
              <a:rPr lang="en-US" altLang="zh-CN" dirty="0"/>
              <a:t>highest </a:t>
            </a:r>
            <a:r>
              <a:rPr lang="en-US" altLang="zh-CN" dirty="0" smtClean="0"/>
              <a:t>eigenvalue</a:t>
            </a:r>
          </a:p>
          <a:p>
            <a:pPr marL="365760" lvl="1" indent="0">
              <a:buNone/>
            </a:pPr>
            <a:endParaRPr lang="en-US" altLang="zh-CN" dirty="0"/>
          </a:p>
          <a:p>
            <a:pPr lvl="1"/>
            <a:endParaRPr lang="en-US" altLang="zh-CN" dirty="0" smtClean="0"/>
          </a:p>
          <a:p>
            <a:pPr marL="365760" lvl="1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				      k</a:t>
            </a:r>
          </a:p>
          <a:p>
            <a:pPr marL="365760" lvl="1" indent="0">
              <a:buNone/>
            </a:pPr>
            <a:r>
              <a:rPr lang="en-US" altLang="zh-CN" dirty="0" smtClean="0"/>
              <a:t>In </a:t>
            </a:r>
            <a:r>
              <a:rPr lang="en-US" altLang="zh-CN" dirty="0" err="1" smtClean="0"/>
              <a:t>Matlab</a:t>
            </a:r>
            <a:r>
              <a:rPr lang="en-US" altLang="zh-CN" dirty="0" smtClean="0"/>
              <a:t>: </a:t>
            </a:r>
            <a:r>
              <a:rPr lang="en-US" altLang="zh-CN" dirty="0" err="1" smtClean="0">
                <a:solidFill>
                  <a:srgbClr val="3366FF"/>
                </a:solidFill>
              </a:rPr>
              <a:t>Ureduce</a:t>
            </a:r>
            <a:r>
              <a:rPr lang="en-US" altLang="zh-CN" dirty="0" smtClean="0">
                <a:solidFill>
                  <a:srgbClr val="3366FF"/>
                </a:solidFill>
              </a:rPr>
              <a:t>=U(:,1:k)</a:t>
            </a:r>
            <a:r>
              <a:rPr lang="en-US" altLang="zh-CN" dirty="0"/>
              <a:t> </a:t>
            </a:r>
            <a:r>
              <a:rPr lang="en-US" altLang="zh-CN" dirty="0" smtClean="0"/>
              <a:t>extract first k vectors		      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</p:txBody>
      </p:sp>
      <p:pic>
        <p:nvPicPr>
          <p:cNvPr id="4" name="Picture 3" descr="Screen Shot 2014-02-03 at 3.2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67" y="4623478"/>
            <a:ext cx="5917033" cy="674887"/>
          </a:xfrm>
          <a:prstGeom prst="rect">
            <a:avLst/>
          </a:prstGeom>
          <a:ln>
            <a:solidFill>
              <a:srgbClr val="80B606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5834437" y="4548471"/>
            <a:ext cx="0" cy="790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11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6. Deriving new data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3287885"/>
            <a:ext cx="3886200" cy="33376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Transposed feature vector (</a:t>
            </a:r>
            <a:r>
              <a:rPr lang="en-US" dirty="0" smtClean="0">
                <a:solidFill>
                  <a:srgbClr val="FF0000"/>
                </a:solidFill>
              </a:rPr>
              <a:t>k by n</a:t>
            </a:r>
            <a:r>
              <a:rPr lang="en-US" dirty="0" smtClean="0"/>
              <a:t>)</a:t>
            </a:r>
          </a:p>
          <a:p>
            <a:pPr lvl="5">
              <a:buFont typeface="Wingdings" charset="2"/>
              <a:buChar char="q"/>
            </a:pPr>
            <a:endParaRPr lang="en-US" dirty="0" smtClean="0"/>
          </a:p>
          <a:p>
            <a:pPr lvl="5">
              <a:buFont typeface="Wingdings" charset="2"/>
              <a:buChar char="q"/>
            </a:pPr>
            <a:endParaRPr lang="en-US" dirty="0" smtClean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800600" y="3299174"/>
            <a:ext cx="3886200" cy="3326407"/>
          </a:xfrm>
          <a:ln w="1905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ean-adjusted vector (</a:t>
            </a:r>
            <a:r>
              <a:rPr lang="en-US" dirty="0" smtClean="0">
                <a:solidFill>
                  <a:srgbClr val="FF0000"/>
                </a:solidFill>
              </a:rPr>
              <a:t>n by m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"/>
          </p:nvPr>
        </p:nvSpPr>
        <p:spPr>
          <a:xfrm>
            <a:off x="609600" y="2494844"/>
            <a:ext cx="3886200" cy="6400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RowFeatureVector</a:t>
            </a:r>
            <a:endParaRPr lang="en-US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800600" y="2477346"/>
            <a:ext cx="3886200" cy="6400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RowDataAdjust</a:t>
            </a:r>
            <a:endParaRPr lang="en-US" sz="2800" dirty="0"/>
          </a:p>
        </p:txBody>
      </p:sp>
      <p:pic>
        <p:nvPicPr>
          <p:cNvPr id="4" name="Picture 3" descr="Screen Shot 2014-02-03 at 4.15.37 PM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45" y="1573391"/>
            <a:ext cx="6299200" cy="865009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92661"/>
              </p:ext>
            </p:extLst>
          </p:nvPr>
        </p:nvGraphicFramePr>
        <p:xfrm>
          <a:off x="1029450" y="4579869"/>
          <a:ext cx="1004711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4711"/>
              </a:tblGrid>
              <a:tr h="19050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eig1</a:t>
                      </a:r>
                    </a:p>
                    <a:p>
                      <a:r>
                        <a:rPr lang="en-US" sz="2400" dirty="0" smtClean="0"/>
                        <a:t>eig2</a:t>
                      </a:r>
                    </a:p>
                    <a:p>
                      <a:r>
                        <a:rPr lang="en-US" sz="2400" dirty="0" smtClean="0"/>
                        <a:t>eig3</a:t>
                      </a:r>
                    </a:p>
                    <a:p>
                      <a:r>
                        <a:rPr lang="en-US" sz="2400" dirty="0" smtClean="0"/>
                        <a:t>…</a:t>
                      </a:r>
                    </a:p>
                    <a:p>
                      <a:r>
                        <a:rPr lang="en-US" sz="2400" dirty="0" err="1" smtClean="0"/>
                        <a:t>eig</a:t>
                      </a:r>
                      <a:r>
                        <a:rPr lang="en-US" sz="2400" baseline="-25000" dirty="0" err="1" smtClean="0"/>
                        <a:t>k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ouble Bracket 7"/>
          <p:cNvSpPr/>
          <p:nvPr/>
        </p:nvSpPr>
        <p:spPr>
          <a:xfrm>
            <a:off x="926818" y="4598918"/>
            <a:ext cx="907626" cy="1905001"/>
          </a:xfrm>
          <a:prstGeom prst="bracketPair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Double Bracket 12"/>
          <p:cNvSpPr/>
          <p:nvPr/>
        </p:nvSpPr>
        <p:spPr>
          <a:xfrm>
            <a:off x="5118843" y="5235034"/>
            <a:ext cx="3077533" cy="423314"/>
          </a:xfrm>
          <a:prstGeom prst="bracketPair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31686"/>
              </p:ext>
            </p:extLst>
          </p:nvPr>
        </p:nvGraphicFramePr>
        <p:xfrm>
          <a:off x="5290462" y="5200768"/>
          <a:ext cx="301066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0660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col1 col2 col3…</a:t>
                      </a:r>
                      <a:r>
                        <a:rPr lang="en-US" sz="2400" dirty="0" err="1" smtClean="0"/>
                        <a:t>colm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13241" y="1715319"/>
            <a:ext cx="1060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(kxm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689031" y="4857886"/>
            <a:ext cx="609792" cy="0"/>
          </a:xfrm>
          <a:prstGeom prst="line">
            <a:avLst/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16080" y="4660126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Most significant vector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1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Transformed Data Visualization </a:t>
            </a:r>
            <a:r>
              <a:rPr lang="en-US" dirty="0"/>
              <a:t>I</a:t>
            </a:r>
          </a:p>
        </p:txBody>
      </p:sp>
      <p:pic>
        <p:nvPicPr>
          <p:cNvPr id="10" name="Content Placeholder 9" descr="Screen Shot 2014-02-03 at 6.21.16 PM.pn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61" b="-10561"/>
          <a:stretch>
            <a:fillRect/>
          </a:stretch>
        </p:blipFill>
        <p:spPr/>
      </p:pic>
      <p:pic>
        <p:nvPicPr>
          <p:cNvPr id="9" name="Content Placeholder 8" descr="Screen Shot 2014-02-03 at 6.20.48 PM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8" r="-968"/>
          <a:stretch>
            <a:fillRect/>
          </a:stretch>
        </p:blipFill>
        <p:spPr/>
      </p:pic>
      <p:cxnSp>
        <p:nvCxnSpPr>
          <p:cNvPr id="12" name="Straight Arrow Connector 11"/>
          <p:cNvCxnSpPr/>
          <p:nvPr/>
        </p:nvCxnSpPr>
        <p:spPr>
          <a:xfrm>
            <a:off x="5289674" y="3797270"/>
            <a:ext cx="278886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847771" y="2579527"/>
            <a:ext cx="0" cy="237001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95218" y="3771082"/>
            <a:ext cx="116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eigvector1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6082620" y="2465696"/>
            <a:ext cx="116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eigvector2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1201" y="6347460"/>
            <a:ext cx="152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Lindsay I Smith</a:t>
            </a:r>
          </a:p>
        </p:txBody>
      </p:sp>
    </p:spTree>
    <p:extLst>
      <p:ext uri="{BB962C8B-B14F-4D97-AF65-F5344CB8AC3E}">
        <p14:creationId xmlns:p14="http://schemas.microsoft.com/office/powerpoint/2010/main" val="313397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Dimensionality Reduction?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It becomes more difficult to extract meaningful conclusions from a data set as data dimensionality increases--------D. L. </a:t>
            </a:r>
            <a:r>
              <a:rPr lang="en-US" dirty="0" err="1"/>
              <a:t>Donoho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Curse of dimensionality</a:t>
            </a:r>
          </a:p>
          <a:p>
            <a:pPr lvl="1"/>
            <a:r>
              <a:rPr lang="en-US" altLang="zh-CN" dirty="0"/>
              <a:t>The number of </a:t>
            </a:r>
            <a:r>
              <a:rPr lang="en-US" altLang="zh-CN" dirty="0" smtClean="0"/>
              <a:t>training needed grow </a:t>
            </a:r>
            <a:r>
              <a:rPr lang="en-US" altLang="zh-CN" dirty="0"/>
              <a:t>exponentially with the number of </a:t>
            </a:r>
            <a:r>
              <a:rPr lang="en-US" altLang="zh-CN" dirty="0" smtClean="0"/>
              <a:t>features</a:t>
            </a:r>
            <a:endParaRPr lang="en-US" dirty="0" smtClean="0"/>
          </a:p>
          <a:p>
            <a:r>
              <a:rPr lang="en-US" b="1" dirty="0" smtClean="0"/>
              <a:t>Peaking phenomena</a:t>
            </a:r>
          </a:p>
          <a:p>
            <a:pPr lvl="1"/>
            <a:r>
              <a:rPr lang="en-US" dirty="0" smtClean="0"/>
              <a:t>Performance of a classifier degraded if </a:t>
            </a:r>
            <a:r>
              <a:rPr lang="en-US" dirty="0" smtClean="0">
                <a:solidFill>
                  <a:srgbClr val="FF0000"/>
                </a:solidFill>
              </a:rPr>
              <a:t>sample size/# of feature </a:t>
            </a:r>
            <a:r>
              <a:rPr lang="en-US" dirty="0" smtClean="0"/>
              <a:t>is small</a:t>
            </a:r>
          </a:p>
          <a:p>
            <a:pPr lvl="1"/>
            <a:r>
              <a:rPr lang="en-US" dirty="0"/>
              <a:t>error cannot be reliably estimated when </a:t>
            </a:r>
            <a:r>
              <a:rPr lang="en-US" dirty="0">
                <a:solidFill>
                  <a:srgbClr val="FF0000"/>
                </a:solidFill>
              </a:rPr>
              <a:t>sample size/# of features </a:t>
            </a:r>
            <a:r>
              <a:rPr lang="en-US" dirty="0"/>
              <a:t>is small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82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Transformed Data Visualization </a:t>
            </a:r>
            <a:r>
              <a:rPr lang="en-US" dirty="0" smtClean="0"/>
              <a:t>II</a:t>
            </a:r>
            <a:endParaRPr lang="en-US" dirty="0"/>
          </a:p>
        </p:txBody>
      </p:sp>
      <p:pic>
        <p:nvPicPr>
          <p:cNvPr id="5" name="Content Placeholder 4" descr="Screen Shot 2014-02-03 at 6.25.40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29" b="-13529"/>
          <a:stretch>
            <a:fillRect/>
          </a:stretch>
        </p:blipFill>
        <p:spPr/>
      </p:pic>
      <p:pic>
        <p:nvPicPr>
          <p:cNvPr id="6" name="Content Placeholder 5" descr="Screen Shot 2014-02-03 at 6.26.11 PM.pn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97" b="-6697"/>
          <a:stretch>
            <a:fillRect/>
          </a:stretch>
        </p:blipFill>
        <p:spPr>
          <a:xfrm>
            <a:off x="4495800" y="1589566"/>
            <a:ext cx="4433798" cy="5009827"/>
          </a:xfrm>
        </p:spPr>
      </p:pic>
      <p:cxnSp>
        <p:nvCxnSpPr>
          <p:cNvPr id="8" name="Straight Arrow Connector 7"/>
          <p:cNvCxnSpPr/>
          <p:nvPr/>
        </p:nvCxnSpPr>
        <p:spPr>
          <a:xfrm flipV="1">
            <a:off x="4739757" y="6036349"/>
            <a:ext cx="4189841" cy="13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739757" y="1937917"/>
            <a:ext cx="0" cy="4111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43918" y="59288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89716" y="158956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74124" y="2605713"/>
            <a:ext cx="2382972" cy="2461678"/>
          </a:xfrm>
          <a:prstGeom prst="straightConnector1">
            <a:avLst/>
          </a:prstGeom>
          <a:ln w="3175" cmpd="sng"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2613" y="2748398"/>
            <a:ext cx="1372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eigenvector1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66603" y="6414727"/>
            <a:ext cx="152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Lindsay </a:t>
            </a:r>
            <a:r>
              <a:rPr lang="en-US" dirty="0"/>
              <a:t>I Smith</a:t>
            </a:r>
          </a:p>
        </p:txBody>
      </p:sp>
    </p:spTree>
    <p:extLst>
      <p:ext uri="{BB962C8B-B14F-4D97-AF65-F5344CB8AC3E}">
        <p14:creationId xmlns:p14="http://schemas.microsoft.com/office/powerpoint/2010/main" val="3172145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Example</a:t>
            </a:r>
            <a:endParaRPr lang="en-US" dirty="0"/>
          </a:p>
        </p:txBody>
      </p:sp>
      <p:pic>
        <p:nvPicPr>
          <p:cNvPr id="6" name="Content Placeholder 5" descr="Screen Shot 2014-02-04 at 12.16.31 A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43" r="-874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3744670" y="5811052"/>
            <a:ext cx="153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Andrew 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76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158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“Statistical Pattern Recognition: A Review” </a:t>
            </a:r>
          </a:p>
          <a:p>
            <a:pPr lvl="1"/>
            <a:r>
              <a:rPr lang="en-US" dirty="0" smtClean="0"/>
              <a:t>Jain, Anil. K; </a:t>
            </a:r>
            <a:r>
              <a:rPr lang="en-US" dirty="0" err="1" smtClean="0"/>
              <a:t>Duin</a:t>
            </a:r>
            <a:r>
              <a:rPr lang="en-US" dirty="0" smtClean="0"/>
              <a:t>, Robert. P.W.; Mao, </a:t>
            </a:r>
            <a:r>
              <a:rPr lang="en-US" dirty="0" err="1" smtClean="0"/>
              <a:t>Jianchang</a:t>
            </a:r>
            <a:r>
              <a:rPr lang="en-US" dirty="0" smtClean="0"/>
              <a:t> (2000). “Statistical pattern recognition: a review”. </a:t>
            </a:r>
            <a:r>
              <a:rPr lang="en-US" i="1" dirty="0" smtClean="0"/>
              <a:t>IEEE </a:t>
            </a:r>
            <a:r>
              <a:rPr lang="en-US" i="1" dirty="0" err="1" smtClean="0"/>
              <a:t>Transtactions</a:t>
            </a:r>
            <a:r>
              <a:rPr lang="en-US" i="1" dirty="0" smtClean="0"/>
              <a:t> on Pattern Analysis and Machine Intelligence</a:t>
            </a:r>
            <a:r>
              <a:rPr lang="en-US" b="1" i="1" dirty="0" smtClean="0"/>
              <a:t> </a:t>
            </a:r>
            <a:r>
              <a:rPr lang="en-US" b="1" dirty="0" smtClean="0"/>
              <a:t>22</a:t>
            </a:r>
            <a:r>
              <a:rPr lang="en-US" dirty="0" smtClean="0"/>
              <a:t> (1): 4-37</a:t>
            </a:r>
          </a:p>
          <a:p>
            <a:r>
              <a:rPr lang="en-US" dirty="0" smtClean="0"/>
              <a:t>“Machine Learning” Online Course</a:t>
            </a:r>
          </a:p>
          <a:p>
            <a:pPr lvl="1"/>
            <a:r>
              <a:rPr lang="en-US" dirty="0" smtClean="0"/>
              <a:t>Andrew Ng</a:t>
            </a:r>
          </a:p>
          <a:p>
            <a:pPr lvl="1"/>
            <a:r>
              <a:rPr lang="en-US" dirty="0">
                <a:hlinkClick r:id="rId2"/>
              </a:rPr>
              <a:t>http://openclassroom.stanford.edu/MainFolder/CoursePage.php?course=</a:t>
            </a:r>
            <a:r>
              <a:rPr lang="en-US" dirty="0" smtClean="0">
                <a:hlinkClick r:id="rId2"/>
              </a:rPr>
              <a:t>MachineLearning</a:t>
            </a:r>
            <a:endParaRPr lang="en-US" dirty="0" smtClean="0"/>
          </a:p>
          <a:p>
            <a:r>
              <a:rPr lang="en-US" dirty="0"/>
              <a:t>Smith, Lindsay I. "A tutorial on principal components analysis." Cornell University, USA 51 (2002): 52.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7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Lydia Song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</a:t>
            </a:r>
            <a:r>
              <a:rPr lang="en-US" dirty="0" smtClean="0"/>
              <a:t>igh dimensionality breakdown k-Nearest </a:t>
            </a:r>
            <a:r>
              <a:rPr lang="en-US" dirty="0"/>
              <a:t>N</a:t>
            </a:r>
            <a:r>
              <a:rPr lang="en-US" dirty="0" smtClean="0"/>
              <a:t>eighbors </a:t>
            </a:r>
            <a:r>
              <a:rPr lang="en-US" dirty="0"/>
              <a:t>A</a:t>
            </a:r>
            <a:r>
              <a:rPr lang="en-US" dirty="0" smtClean="0"/>
              <a:t>lgorithm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44901" y="2409301"/>
            <a:ext cx="3886200" cy="37522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100-dimension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(0.001)</a:t>
            </a:r>
            <a:r>
              <a:rPr lang="en-US" baseline="30000" dirty="0" smtClean="0"/>
              <a:t>(1/100)</a:t>
            </a:r>
            <a:r>
              <a:rPr lang="en-US" dirty="0" smtClean="0"/>
              <a:t>=0.94≈1</a:t>
            </a:r>
          </a:p>
          <a:p>
            <a:pPr lvl="1"/>
            <a:r>
              <a:rPr lang="en-US" dirty="0" smtClean="0"/>
              <a:t>All points spread to the surface of the high-dimensional structure so that nearest neighbor does not exits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455194"/>
            <a:ext cx="8121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Assume 5000 points uniformly distributed in the unit sphere and we will select 5 nearest neighbors.</a:t>
            </a:r>
            <a:endParaRPr lang="en-US" sz="28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36116" y="2409301"/>
            <a:ext cx="3886200" cy="375226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1-Dimension</a:t>
            </a:r>
          </a:p>
          <a:p>
            <a:pPr lvl="1"/>
            <a:r>
              <a:rPr lang="en-US" dirty="0"/>
              <a:t>5/5000=</a:t>
            </a:r>
            <a:r>
              <a:rPr lang="en-US" dirty="0" smtClean="0"/>
              <a:t>0.001 distance</a:t>
            </a:r>
            <a:endParaRPr lang="en-US" dirty="0"/>
          </a:p>
          <a:p>
            <a:r>
              <a:rPr lang="en-US" dirty="0" smtClean="0"/>
              <a:t>2-Dimension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Must √0.001=0.03 circle area to get 5 neighbors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9" name="Oval 8"/>
          <p:cNvSpPr/>
          <p:nvPr/>
        </p:nvSpPr>
        <p:spPr>
          <a:xfrm>
            <a:off x="1374792" y="3836553"/>
            <a:ext cx="1518817" cy="137487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nector 9"/>
          <p:cNvSpPr/>
          <p:nvPr/>
        </p:nvSpPr>
        <p:spPr>
          <a:xfrm>
            <a:off x="5695565" y="2802125"/>
            <a:ext cx="1283138" cy="1204651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 vs. Disadvantages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Simplify the pattern representation and the classifiers</a:t>
            </a:r>
          </a:p>
          <a:p>
            <a:r>
              <a:rPr lang="en-US" dirty="0" smtClean="0"/>
              <a:t>Faster classifier with less memory consumption</a:t>
            </a:r>
          </a:p>
          <a:p>
            <a:r>
              <a:rPr lang="en-US" dirty="0" smtClean="0"/>
              <a:t>Alleviate curse of dimensionality with limited data sample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Loss information</a:t>
            </a:r>
          </a:p>
          <a:p>
            <a:r>
              <a:rPr lang="en-US" dirty="0" smtClean="0"/>
              <a:t>Increased error in the resulting recognition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9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 Selection &amp;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Transform the data in high-dimensional to fewer dimensional space</a:t>
            </a:r>
          </a:p>
          <a:p>
            <a:endParaRPr lang="en-US" dirty="0" smtClean="0"/>
          </a:p>
          <a:p>
            <a:r>
              <a:rPr lang="en-US" dirty="0"/>
              <a:t>Dataset {x</a:t>
            </a:r>
            <a:r>
              <a:rPr lang="en-US" baseline="30000" dirty="0"/>
              <a:t>(1)</a:t>
            </a:r>
            <a:r>
              <a:rPr lang="en-US" dirty="0"/>
              <a:t>, x</a:t>
            </a:r>
            <a:r>
              <a:rPr lang="en-US" baseline="30000" dirty="0"/>
              <a:t>(2)</a:t>
            </a:r>
            <a:r>
              <a:rPr lang="en-US" dirty="0"/>
              <a:t>,…, x</a:t>
            </a:r>
            <a:r>
              <a:rPr lang="en-US" baseline="30000" dirty="0"/>
              <a:t>(m)</a:t>
            </a:r>
            <a:r>
              <a:rPr lang="en-US" dirty="0"/>
              <a:t>} where x</a:t>
            </a:r>
            <a:r>
              <a:rPr lang="en-US" baseline="30000" dirty="0"/>
              <a:t>(</a:t>
            </a:r>
            <a:r>
              <a:rPr lang="en-US" baseline="30000" dirty="0" err="1"/>
              <a:t>i</a:t>
            </a:r>
            <a:r>
              <a:rPr lang="en-US" baseline="30000" dirty="0"/>
              <a:t>)</a:t>
            </a:r>
            <a:r>
              <a:rPr lang="en-US" dirty="0"/>
              <a:t> C </a:t>
            </a:r>
            <a:r>
              <a:rPr lang="en-US" dirty="0" err="1" smtClean="0"/>
              <a:t>R</a:t>
            </a:r>
            <a:r>
              <a:rPr lang="en-US" baseline="30000" dirty="0" err="1" smtClean="0"/>
              <a:t>n</a:t>
            </a:r>
            <a:r>
              <a:rPr lang="en-US" dirty="0" smtClean="0"/>
              <a:t> to {</a:t>
            </a:r>
            <a:r>
              <a:rPr lang="en-US" dirty="0"/>
              <a:t>z</a:t>
            </a:r>
            <a:r>
              <a:rPr lang="en-US" baseline="30000" dirty="0"/>
              <a:t>(1)</a:t>
            </a:r>
            <a:r>
              <a:rPr lang="en-US" dirty="0"/>
              <a:t>, z</a:t>
            </a:r>
            <a:r>
              <a:rPr lang="en-US" baseline="30000" dirty="0"/>
              <a:t>(2)</a:t>
            </a:r>
            <a:r>
              <a:rPr lang="en-US" dirty="0"/>
              <a:t>,…, z</a:t>
            </a:r>
            <a:r>
              <a:rPr lang="en-US" baseline="30000" dirty="0"/>
              <a:t>(m)</a:t>
            </a:r>
            <a:r>
              <a:rPr lang="en-US" dirty="0"/>
              <a:t>} where z</a:t>
            </a:r>
            <a:r>
              <a:rPr lang="en-US" baseline="30000" dirty="0"/>
              <a:t>(</a:t>
            </a:r>
            <a:r>
              <a:rPr lang="en-US" baseline="30000" dirty="0" err="1"/>
              <a:t>i</a:t>
            </a:r>
            <a:r>
              <a:rPr lang="en-US" baseline="30000" dirty="0"/>
              <a:t>)</a:t>
            </a:r>
            <a:r>
              <a:rPr lang="en-US" dirty="0"/>
              <a:t> C </a:t>
            </a:r>
            <a:r>
              <a:rPr lang="en-US" dirty="0" err="1" smtClean="0"/>
              <a:t>R</a:t>
            </a:r>
            <a:r>
              <a:rPr lang="en-US" baseline="30000" dirty="0" err="1" smtClean="0"/>
              <a:t>k</a:t>
            </a:r>
            <a:r>
              <a:rPr lang="en-US" dirty="0"/>
              <a:t> </a:t>
            </a:r>
            <a:r>
              <a:rPr lang="en-US" dirty="0" smtClean="0"/>
              <a:t>, with k&lt;=n</a:t>
            </a:r>
          </a:p>
        </p:txBody>
      </p:sp>
    </p:spTree>
    <p:extLst>
      <p:ext uri="{BB962C8B-B14F-4D97-AF65-F5344CB8AC3E}">
        <p14:creationId xmlns:p14="http://schemas.microsoft.com/office/powerpoint/2010/main" val="44534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Dimensionality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the appropriate subspace of dimensionality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from the original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-dimensional space, where </a:t>
            </a:r>
            <a:r>
              <a:rPr lang="en-US" dirty="0" err="1" smtClean="0"/>
              <a:t>k≤d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Given a set of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features, select a subset of size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that minimized the classification error.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6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 Methods</a:t>
            </a:r>
            <a:endParaRPr lang="en-US" dirty="0"/>
          </a:p>
        </p:txBody>
      </p:sp>
      <p:pic>
        <p:nvPicPr>
          <p:cNvPr id="10" name="Content Placeholder 9" descr="Screen Shot 2014-02-03 at 10.56.29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 b="10182"/>
          <a:stretch>
            <a:fillRect/>
          </a:stretch>
        </p:blipFill>
        <p:spPr>
          <a:xfrm>
            <a:off x="612775" y="1600200"/>
            <a:ext cx="8153400" cy="4495800"/>
          </a:xfrm>
        </p:spPr>
      </p:pic>
      <p:sp>
        <p:nvSpPr>
          <p:cNvPr id="12" name="TextBox 11"/>
          <p:cNvSpPr txBox="1"/>
          <p:nvPr/>
        </p:nvSpPr>
        <p:spPr>
          <a:xfrm>
            <a:off x="3666111" y="6138403"/>
            <a:ext cx="254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by Anil K. Jain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6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Selection Method</a:t>
            </a:r>
            <a:endParaRPr lang="en-US" dirty="0"/>
          </a:p>
        </p:txBody>
      </p:sp>
      <p:pic>
        <p:nvPicPr>
          <p:cNvPr id="4" name="Content Placeholder 3" descr="Screen Shot 2014-02-03 at 10.56.41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9568" r="-210"/>
          <a:stretch/>
        </p:blipFill>
        <p:spPr>
          <a:xfrm>
            <a:off x="1414071" y="1702224"/>
            <a:ext cx="6350228" cy="4565453"/>
          </a:xfrm>
        </p:spPr>
      </p:pic>
      <p:sp>
        <p:nvSpPr>
          <p:cNvPr id="6" name="TextBox 5"/>
          <p:cNvSpPr txBox="1"/>
          <p:nvPr/>
        </p:nvSpPr>
        <p:spPr>
          <a:xfrm>
            <a:off x="3666111" y="6192128"/>
            <a:ext cx="254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Picture by Anil K. Jain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54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Principal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Components Analysis(PCA)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PCA?</a:t>
            </a:r>
          </a:p>
          <a:p>
            <a:pPr lvl="1"/>
            <a:r>
              <a:rPr lang="en-US" dirty="0"/>
              <a:t>A statistical method to find patterns in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What are the advantages?</a:t>
            </a:r>
            <a:endParaRPr lang="en-US" dirty="0"/>
          </a:p>
          <a:p>
            <a:pPr lvl="1"/>
            <a:r>
              <a:rPr lang="en-US" dirty="0" smtClean="0"/>
              <a:t>Highlight similarities and differences in data</a:t>
            </a:r>
          </a:p>
          <a:p>
            <a:pPr lvl="1"/>
            <a:r>
              <a:rPr lang="en-US" dirty="0" smtClean="0"/>
              <a:t>Reduce dimensions without much information loss</a:t>
            </a:r>
          </a:p>
          <a:p>
            <a:r>
              <a:rPr lang="en-US" dirty="0" smtClean="0"/>
              <a:t>How does it work?</a:t>
            </a:r>
          </a:p>
          <a:p>
            <a:r>
              <a:rPr lang="en-US" dirty="0" smtClean="0"/>
              <a:t>Reduce from n-dimension to k-dimension with k&lt;n</a:t>
            </a:r>
          </a:p>
          <a:p>
            <a:pPr lvl="1"/>
            <a:r>
              <a:rPr lang="en-US" dirty="0" smtClean="0"/>
              <a:t>Example in R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Example in R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20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3319</TotalTime>
  <Words>827</Words>
  <Application>Microsoft Macintosh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Dimensionality reduction: feature extraction &amp; feature selection</vt:lpstr>
      <vt:lpstr>Why Dimensionality Reduction?</vt:lpstr>
      <vt:lpstr>High dimensionality breakdown k-Nearest Neighbors Algorithm</vt:lpstr>
      <vt:lpstr>Advantages vs. Disadvantages</vt:lpstr>
      <vt:lpstr>Feature Selection &amp; Extraction</vt:lpstr>
      <vt:lpstr>Solution: Dimensionality Reduction</vt:lpstr>
      <vt:lpstr>Feature Extraction Methods</vt:lpstr>
      <vt:lpstr>Feature Selection Method</vt:lpstr>
      <vt:lpstr>Principal Components Analysis(PCA)</vt:lpstr>
      <vt:lpstr>Data Redundancy Example </vt:lpstr>
      <vt:lpstr>Method for PCA using 2-D example</vt:lpstr>
      <vt:lpstr>Find the vector that best fits the data</vt:lpstr>
      <vt:lpstr>PCA 2-dimension example</vt:lpstr>
      <vt:lpstr>PCA vs Linear Regression</vt:lpstr>
      <vt:lpstr>Method for PCA using 2-D example</vt:lpstr>
      <vt:lpstr>Method for PCA using 2-D example</vt:lpstr>
      <vt:lpstr>Method for PCA using 2-D example</vt:lpstr>
      <vt:lpstr>Step 6. Deriving new data set</vt:lpstr>
      <vt:lpstr>Transformed Data Visualization I</vt:lpstr>
      <vt:lpstr>Transformed Data Visualization II</vt:lpstr>
      <vt:lpstr>3-D Example</vt:lpstr>
      <vt:lpstr>Sources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Dimensionality reduction: feature extraction &amp; feature selection</dc:title>
  <dc:creator>Lydia</dc:creator>
  <cp:lastModifiedBy>Lydia</cp:lastModifiedBy>
  <cp:revision>61</cp:revision>
  <dcterms:created xsi:type="dcterms:W3CDTF">2014-01-31T16:58:41Z</dcterms:created>
  <dcterms:modified xsi:type="dcterms:W3CDTF">2014-02-04T06:29:49Z</dcterms:modified>
</cp:coreProperties>
</file>