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tiff" ContentType="image/tiff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notesSlides/notesSlide1.xml" ContentType="application/vnd.openxmlformats-officedocument.presentationml.notesSlide+xml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9" r:id="rId1"/>
  </p:sldMasterIdLst>
  <p:notesMasterIdLst>
    <p:notesMasterId r:id="rId34"/>
  </p:notesMasterIdLst>
  <p:sldIdLst>
    <p:sldId id="256" r:id="rId2"/>
    <p:sldId id="257" r:id="rId3"/>
    <p:sldId id="288" r:id="rId4"/>
    <p:sldId id="259" r:id="rId5"/>
    <p:sldId id="258" r:id="rId6"/>
    <p:sldId id="260" r:id="rId7"/>
    <p:sldId id="285" r:id="rId8"/>
    <p:sldId id="262" r:id="rId9"/>
    <p:sldId id="265" r:id="rId10"/>
    <p:sldId id="269" r:id="rId11"/>
    <p:sldId id="266" r:id="rId12"/>
    <p:sldId id="267" r:id="rId13"/>
    <p:sldId id="268" r:id="rId14"/>
    <p:sldId id="270" r:id="rId15"/>
    <p:sldId id="271" r:id="rId16"/>
    <p:sldId id="276" r:id="rId17"/>
    <p:sldId id="272" r:id="rId18"/>
    <p:sldId id="286" r:id="rId19"/>
    <p:sldId id="273" r:id="rId20"/>
    <p:sldId id="277" r:id="rId21"/>
    <p:sldId id="283" r:id="rId22"/>
    <p:sldId id="278" r:id="rId23"/>
    <p:sldId id="279" r:id="rId24"/>
    <p:sldId id="275" r:id="rId25"/>
    <p:sldId id="280" r:id="rId26"/>
    <p:sldId id="281" r:id="rId27"/>
    <p:sldId id="282" r:id="rId28"/>
    <p:sldId id="287" r:id="rId29"/>
    <p:sldId id="289" r:id="rId30"/>
    <p:sldId id="264" r:id="rId31"/>
    <p:sldId id="284" r:id="rId32"/>
    <p:sldId id="263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15620"/>
    <p:restoredTop sz="99855" autoAdjust="0"/>
  </p:normalViewPr>
  <p:slideViewPr>
    <p:cSldViewPr snapToGrid="0" snapToObjects="1">
      <p:cViewPr>
        <p:scale>
          <a:sx n="120" d="100"/>
          <a:sy n="120" d="100"/>
        </p:scale>
        <p:origin x="-36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4" Type="http://schemas.openxmlformats.org/officeDocument/2006/relationships/image" Target="../media/image8.emf"/><Relationship Id="rId1" Type="http://schemas.openxmlformats.org/officeDocument/2006/relationships/image" Target="../media/image5.emf"/><Relationship Id="rId2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4" Type="http://schemas.openxmlformats.org/officeDocument/2006/relationships/image" Target="../media/image12.emf"/><Relationship Id="rId5" Type="http://schemas.openxmlformats.org/officeDocument/2006/relationships/image" Target="../media/image13.emf"/><Relationship Id="rId1" Type="http://schemas.openxmlformats.org/officeDocument/2006/relationships/image" Target="../media/image10.emf"/><Relationship Id="rId2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Relationship Id="rId2" Type="http://schemas.openxmlformats.org/officeDocument/2006/relationships/image" Target="../media/image17.emf"/><Relationship Id="rId3" Type="http://schemas.openxmlformats.org/officeDocument/2006/relationships/image" Target="../media/image1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4" Type="http://schemas.openxmlformats.org/officeDocument/2006/relationships/image" Target="../media/image27.emf"/><Relationship Id="rId1" Type="http://schemas.openxmlformats.org/officeDocument/2006/relationships/image" Target="../media/image24.emf"/><Relationship Id="rId2" Type="http://schemas.openxmlformats.org/officeDocument/2006/relationships/image" Target="../media/image2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Relationship Id="rId2" Type="http://schemas.openxmlformats.org/officeDocument/2006/relationships/image" Target="../media/image2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0BB47-E29B-BA43-9707-9AA4ED9BAC7A}" type="datetimeFigureOut">
              <a:rPr lang="en-US" smtClean="0"/>
              <a:t>2/23/14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B0651B-7B29-B646-AD79-DD7B1FBF8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473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0651B-7B29-B646-AD79-DD7B1FBF8E8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179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51DEABC-D766-4322-8E78-B830FAE35C72}" type="datetime4">
              <a:rPr lang="en-US" smtClean="0"/>
              <a:pPr/>
              <a:t>February 23, 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February 23,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4A8E1CE-37F8-4102-8DF9-852A0A51F293}" type="datetime4">
              <a:rPr lang="en-US" smtClean="0"/>
              <a:pPr/>
              <a:t>February 23,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February 23,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February 23, 2014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9B19C71-EC74-44AF-B27E-FC7DC3C3A61D}" type="datetime4">
              <a:rPr lang="en-US" smtClean="0"/>
              <a:pPr/>
              <a:t>February 23, 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A5CDA29-3CBE-48EA-92AE-A996835462BA}" type="datetime4">
              <a:rPr lang="en-US" smtClean="0"/>
              <a:pPr/>
              <a:t>February 23, 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February 23,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February 23,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February 23,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6EEA923-9BEE-48CE-9F28-5B525F399BAD}" type="datetime4">
              <a:rPr lang="en-US" smtClean="0"/>
              <a:pPr/>
              <a:t>February 23, 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February 23, 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tiff"/></Relationships>
</file>

<file path=ppt/slides/_rels/slide1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2.emf"/><Relationship Id="rId12" Type="http://schemas.openxmlformats.org/officeDocument/2006/relationships/oleObject" Target="../embeddings/oleObject10.bin"/><Relationship Id="rId13" Type="http://schemas.openxmlformats.org/officeDocument/2006/relationships/image" Target="../media/image13.emf"/><Relationship Id="rId14" Type="http://schemas.openxmlformats.org/officeDocument/2006/relationships/image" Target="../media/image4.tif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5.bin"/><Relationship Id="rId4" Type="http://schemas.openxmlformats.org/officeDocument/2006/relationships/image" Target="../media/image10.emf"/><Relationship Id="rId5" Type="http://schemas.openxmlformats.org/officeDocument/2006/relationships/oleObject" Target="../embeddings/oleObject6.bin"/><Relationship Id="rId6" Type="http://schemas.openxmlformats.org/officeDocument/2006/relationships/image" Target="../media/image8.emf"/><Relationship Id="rId7" Type="http://schemas.openxmlformats.org/officeDocument/2006/relationships/oleObject" Target="../embeddings/oleObject7.bin"/><Relationship Id="rId8" Type="http://schemas.openxmlformats.org/officeDocument/2006/relationships/oleObject" Target="../embeddings/oleObject8.bin"/><Relationship Id="rId9" Type="http://schemas.openxmlformats.org/officeDocument/2006/relationships/image" Target="../media/image11.emf"/><Relationship Id="rId10" Type="http://schemas.openxmlformats.org/officeDocument/2006/relationships/oleObject" Target="../embeddings/oleObject9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tiff"/><Relationship Id="rId4" Type="http://schemas.openxmlformats.org/officeDocument/2006/relationships/image" Target="../media/image15.tiff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4" Type="http://schemas.openxmlformats.org/officeDocument/2006/relationships/image" Target="../media/image16.emf"/><Relationship Id="rId5" Type="http://schemas.openxmlformats.org/officeDocument/2006/relationships/oleObject" Target="../embeddings/oleObject12.bin"/><Relationship Id="rId6" Type="http://schemas.openxmlformats.org/officeDocument/2006/relationships/image" Target="../media/image17.emf"/><Relationship Id="rId7" Type="http://schemas.openxmlformats.org/officeDocument/2006/relationships/oleObject" Target="../embeddings/oleObject13.bin"/><Relationship Id="rId8" Type="http://schemas.openxmlformats.org/officeDocument/2006/relationships/image" Target="../media/image18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tif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4" Type="http://schemas.openxmlformats.org/officeDocument/2006/relationships/image" Target="../media/image20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tif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2.tiff"/><Relationship Id="rId3" Type="http://schemas.openxmlformats.org/officeDocument/2006/relationships/image" Target="../media/image23.tif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4" Type="http://schemas.openxmlformats.org/officeDocument/2006/relationships/image" Target="../media/image24.emf"/><Relationship Id="rId5" Type="http://schemas.openxmlformats.org/officeDocument/2006/relationships/oleObject" Target="../embeddings/oleObject16.bin"/><Relationship Id="rId6" Type="http://schemas.openxmlformats.org/officeDocument/2006/relationships/image" Target="../media/image25.emf"/><Relationship Id="rId7" Type="http://schemas.openxmlformats.org/officeDocument/2006/relationships/oleObject" Target="../embeddings/oleObject17.bin"/><Relationship Id="rId8" Type="http://schemas.openxmlformats.org/officeDocument/2006/relationships/image" Target="../media/image26.emf"/><Relationship Id="rId9" Type="http://schemas.openxmlformats.org/officeDocument/2006/relationships/oleObject" Target="../embeddings/oleObject18.bin"/><Relationship Id="rId10" Type="http://schemas.openxmlformats.org/officeDocument/2006/relationships/image" Target="../media/image27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4" Type="http://schemas.openxmlformats.org/officeDocument/2006/relationships/image" Target="../media/image28.emf"/><Relationship Id="rId5" Type="http://schemas.openxmlformats.org/officeDocument/2006/relationships/oleObject" Target="../embeddings/oleObject20.bin"/><Relationship Id="rId6" Type="http://schemas.openxmlformats.org/officeDocument/2006/relationships/image" Target="../media/image29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4" Type="http://schemas.openxmlformats.org/officeDocument/2006/relationships/image" Target="../media/image30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tif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5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6.e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7.emf"/><Relationship Id="rId9" Type="http://schemas.openxmlformats.org/officeDocument/2006/relationships/oleObject" Target="../embeddings/oleObject4.bin"/><Relationship Id="rId10" Type="http://schemas.openxmlformats.org/officeDocument/2006/relationships/image" Target="../media/image8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k</a:t>
            </a:r>
            <a:r>
              <a:rPr lang="en-US" dirty="0" smtClean="0"/>
              <a:t>-Nearest neighbors and</a:t>
            </a:r>
            <a:br>
              <a:rPr lang="en-US" dirty="0" smtClean="0"/>
            </a:br>
            <a:r>
              <a:rPr lang="en-US" dirty="0" smtClean="0"/>
              <a:t>decision tree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Nonparametric Supervised Learning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962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Boundaries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Implicitly found</a:t>
            </a:r>
          </a:p>
          <a:p>
            <a:r>
              <a:rPr lang="en-US" dirty="0" smtClean="0"/>
              <a:t>Shown using a </a:t>
            </a:r>
            <a:r>
              <a:rPr lang="en-US" dirty="0" err="1" smtClean="0"/>
              <a:t>Voronoi</a:t>
            </a:r>
            <a:r>
              <a:rPr lang="en-US" dirty="0" smtClean="0"/>
              <a:t> Diagram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Voronoi diagram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4625" y="2578100"/>
            <a:ext cx="6254750" cy="363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9131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1-Nearest Neighbor (1-NN)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Consider k = 1</a:t>
            </a:r>
          </a:p>
          <a:p>
            <a:r>
              <a:rPr lang="en-US" dirty="0" smtClean="0"/>
              <a:t>1-NN algorithm</a:t>
            </a:r>
          </a:p>
          <a:p>
            <a:pPr lvl="1"/>
            <a:r>
              <a:rPr lang="en-US" dirty="0" smtClean="0"/>
              <a:t>Step 1: Find the closest     to        with respect to Euclidean distance</a:t>
            </a:r>
          </a:p>
          <a:p>
            <a:pPr lvl="2"/>
            <a:r>
              <a:rPr lang="en-US" dirty="0"/>
              <a:t>F</a:t>
            </a:r>
            <a:r>
              <a:rPr lang="en-US" dirty="0" smtClean="0"/>
              <a:t>ind     that minimizes    </a:t>
            </a:r>
          </a:p>
          <a:p>
            <a:pPr lvl="1"/>
            <a:r>
              <a:rPr lang="en-US" dirty="0" smtClean="0"/>
              <a:t>Step 2: Choose       to be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1343504"/>
              </p:ext>
            </p:extLst>
          </p:nvPr>
        </p:nvGraphicFramePr>
        <p:xfrm>
          <a:off x="4425951" y="2701925"/>
          <a:ext cx="338138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1" name="Equation" r:id="rId3" imgW="165100" imgH="228600" progId="Equation.3">
                  <p:embed/>
                </p:oleObj>
              </mc:Choice>
              <mc:Fallback>
                <p:oleObj name="Equation" r:id="rId3" imgW="1651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25951" y="2701925"/>
                        <a:ext cx="338138" cy="466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8871616"/>
              </p:ext>
            </p:extLst>
          </p:nvPr>
        </p:nvGraphicFramePr>
        <p:xfrm>
          <a:off x="5146153" y="2714625"/>
          <a:ext cx="547687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2" name="Equation" r:id="rId5" imgW="266700" imgH="215900" progId="Equation.3">
                  <p:embed/>
                </p:oleObj>
              </mc:Choice>
              <mc:Fallback>
                <p:oleObj name="Equation" r:id="rId5" imgW="2667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146153" y="2714625"/>
                        <a:ext cx="547687" cy="441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2154801"/>
              </p:ext>
            </p:extLst>
          </p:nvPr>
        </p:nvGraphicFramePr>
        <p:xfrm>
          <a:off x="2154794" y="3521075"/>
          <a:ext cx="338138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3" name="Equation" r:id="rId7" imgW="165100" imgH="228600" progId="Equation.3">
                  <p:embed/>
                </p:oleObj>
              </mc:Choice>
              <mc:Fallback>
                <p:oleObj name="Equation" r:id="rId7" imgW="1651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54794" y="3521075"/>
                        <a:ext cx="338138" cy="466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2376565"/>
              </p:ext>
            </p:extLst>
          </p:nvPr>
        </p:nvGraphicFramePr>
        <p:xfrm>
          <a:off x="4186240" y="3504501"/>
          <a:ext cx="4389968" cy="4832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4" name="Equation" r:id="rId8" imgW="2768600" imgH="304800" progId="Equation.3">
                  <p:embed/>
                </p:oleObj>
              </mc:Choice>
              <mc:Fallback>
                <p:oleObj name="Equation" r:id="rId8" imgW="2768600" imgH="304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186240" y="3504501"/>
                        <a:ext cx="4389968" cy="4832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2856286"/>
              </p:ext>
            </p:extLst>
          </p:nvPr>
        </p:nvGraphicFramePr>
        <p:xfrm>
          <a:off x="3404137" y="3987800"/>
          <a:ext cx="547687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5" name="Equation" r:id="rId10" imgW="266700" imgH="215900" progId="Equation.3">
                  <p:embed/>
                </p:oleObj>
              </mc:Choice>
              <mc:Fallback>
                <p:oleObj name="Equation" r:id="rId10" imgW="2667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404137" y="3987800"/>
                        <a:ext cx="547687" cy="441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1126280"/>
              </p:ext>
            </p:extLst>
          </p:nvPr>
        </p:nvGraphicFramePr>
        <p:xfrm>
          <a:off x="4743450" y="3975100"/>
          <a:ext cx="33972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6" name="Equation" r:id="rId12" imgW="165100" imgH="228600" progId="Equation.3">
                  <p:embed/>
                </p:oleObj>
              </mc:Choice>
              <mc:Fallback>
                <p:oleObj name="Equation" r:id="rId12" imgW="1651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743450" y="3975100"/>
                        <a:ext cx="339725" cy="466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 descr="kNearestNeighbors - up to 3.tiff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046"/>
          <a:stretch/>
        </p:blipFill>
        <p:spPr>
          <a:xfrm>
            <a:off x="3750204" y="4659485"/>
            <a:ext cx="1643592" cy="2096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1963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Extensions of 1-Nearest Neighbor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many neighbors to consider?</a:t>
            </a:r>
          </a:p>
          <a:p>
            <a:pPr lvl="1"/>
            <a:r>
              <a:rPr lang="en-US" dirty="0" smtClean="0"/>
              <a:t>1 for 1-NN vs. </a:t>
            </a:r>
            <a:r>
              <a:rPr lang="en-US" i="1" dirty="0" smtClean="0"/>
              <a:t>k</a:t>
            </a:r>
            <a:r>
              <a:rPr lang="en-US" dirty="0" smtClean="0"/>
              <a:t> for </a:t>
            </a:r>
            <a:r>
              <a:rPr lang="en-US" i="1" dirty="0" smtClean="0"/>
              <a:t>k-</a:t>
            </a:r>
            <a:r>
              <a:rPr lang="en-US" dirty="0" smtClean="0"/>
              <a:t>NN</a:t>
            </a:r>
          </a:p>
          <a:p>
            <a:endParaRPr lang="en-US" dirty="0" smtClean="0"/>
          </a:p>
          <a:p>
            <a:r>
              <a:rPr lang="en-US" dirty="0" smtClean="0"/>
              <a:t>What distance to use?</a:t>
            </a:r>
          </a:p>
          <a:p>
            <a:pPr lvl="1"/>
            <a:r>
              <a:rPr lang="en-US" dirty="0" smtClean="0"/>
              <a:t>Euclidean, L</a:t>
            </a:r>
            <a:r>
              <a:rPr lang="en-US" baseline="-25000" dirty="0" smtClean="0"/>
              <a:t>1</a:t>
            </a:r>
            <a:r>
              <a:rPr lang="en-US" dirty="0" smtClean="0"/>
              <a:t>-norm, etc.</a:t>
            </a:r>
          </a:p>
          <a:p>
            <a:endParaRPr lang="en-US" dirty="0" smtClean="0"/>
          </a:p>
          <a:p>
            <a:r>
              <a:rPr lang="en-US" dirty="0" smtClean="0"/>
              <a:t>How to combine neighbors’ labels?</a:t>
            </a:r>
          </a:p>
          <a:p>
            <a:pPr lvl="1"/>
            <a:r>
              <a:rPr lang="en-US" dirty="0" smtClean="0"/>
              <a:t>Majority vote vs. weighted majority vote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854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neighbors to consider?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Noisy decision boundaries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Over-smoothed boundaries</a:t>
            </a:r>
          </a:p>
          <a:p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i="1" dirty="0" smtClean="0"/>
              <a:t>K Too Small</a:t>
            </a:r>
            <a:endParaRPr lang="en-US" i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i="1" dirty="0" smtClean="0"/>
              <a:t>K Too Large</a:t>
            </a:r>
            <a:endParaRPr lang="en-US" i="1" dirty="0"/>
          </a:p>
        </p:txBody>
      </p:sp>
      <p:pic>
        <p:nvPicPr>
          <p:cNvPr id="9" name="Picture 8" descr="k = 1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952" y="3382460"/>
            <a:ext cx="3384549" cy="3376045"/>
          </a:xfrm>
          <a:prstGeom prst="rect">
            <a:avLst/>
          </a:prstGeom>
        </p:spPr>
      </p:pic>
      <p:pic>
        <p:nvPicPr>
          <p:cNvPr id="10" name="Picture 9" descr="k = 7.tiff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6" t="2887" r="1784"/>
          <a:stretch/>
        </p:blipFill>
        <p:spPr>
          <a:xfrm>
            <a:off x="5217584" y="3435752"/>
            <a:ext cx="3185583" cy="319999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973667" y="3480832"/>
            <a:ext cx="973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 = 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217584" y="3448566"/>
            <a:ext cx="973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 =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6746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distance to use?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Euclidean distance – treats every feature as equally important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Distance needs to be meaningful (1 foot vs. 12 inches)</a:t>
            </a:r>
          </a:p>
          <a:p>
            <a:pPr lvl="1"/>
            <a:r>
              <a:rPr lang="en-US" dirty="0" smtClean="0"/>
              <a:t>Features could be insignificant</a:t>
            </a:r>
          </a:p>
          <a:p>
            <a:r>
              <a:rPr lang="en-US" dirty="0" smtClean="0"/>
              <a:t>Scaled Euclidean distance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7016274"/>
              </p:ext>
            </p:extLst>
          </p:nvPr>
        </p:nvGraphicFramePr>
        <p:xfrm>
          <a:off x="5384784" y="2261672"/>
          <a:ext cx="2056097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2" name="Equation" r:id="rId3" imgW="1041400" imgH="495300" progId="Equation.3">
                  <p:embed/>
                </p:oleObj>
              </mc:Choice>
              <mc:Fallback>
                <p:oleObj name="Equation" r:id="rId3" imgW="1041400" imgH="4953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84784" y="2261672"/>
                        <a:ext cx="2056097" cy="977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5314293"/>
              </p:ext>
            </p:extLst>
          </p:nvPr>
        </p:nvGraphicFramePr>
        <p:xfrm>
          <a:off x="1775338" y="2556300"/>
          <a:ext cx="2563812" cy="6515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3" name="Equation" r:id="rId5" imgW="1498600" imgH="381000" progId="Equation.3">
                  <p:embed/>
                </p:oleObj>
              </mc:Choice>
              <mc:Fallback>
                <p:oleObj name="Equation" r:id="rId5" imgW="1498600" imgH="381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75338" y="2556300"/>
                        <a:ext cx="2563812" cy="6515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8856863"/>
              </p:ext>
            </p:extLst>
          </p:nvPr>
        </p:nvGraphicFramePr>
        <p:xfrm>
          <a:off x="1900238" y="4529667"/>
          <a:ext cx="6493208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" name="Equation" r:id="rId7" imgW="3175000" imgH="304800" progId="Equation.3">
                  <p:embed/>
                </p:oleObj>
              </mc:Choice>
              <mc:Fallback>
                <p:oleObj name="Equation" r:id="rId7" imgW="3175000" imgH="304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900238" y="4529667"/>
                        <a:ext cx="6493208" cy="62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540606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Metrics</a:t>
            </a:r>
            <a:endParaRPr lang="en-US" dirty="0"/>
          </a:p>
        </p:txBody>
      </p:sp>
      <p:pic>
        <p:nvPicPr>
          <p:cNvPr id="4" name="Content Placeholder 3" descr="distance metrics.tiff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138" r="-1913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062894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combine neighbors’ labels?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Majority vote: each of k-neighbors’ votes are weighted equally </a:t>
            </a:r>
          </a:p>
          <a:p>
            <a:endParaRPr lang="en-US" dirty="0"/>
          </a:p>
          <a:p>
            <a:r>
              <a:rPr lang="en-US" dirty="0" smtClean="0"/>
              <a:t>Weighted majority vote: closer neighbors’ votes get more weight</a:t>
            </a:r>
          </a:p>
          <a:p>
            <a:pPr lvl="1"/>
            <a:r>
              <a:rPr lang="en-US" dirty="0" smtClean="0"/>
              <a:t>Ex. Weight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= 1/distance</a:t>
            </a:r>
            <a:r>
              <a:rPr lang="en-US" baseline="30000" dirty="0" smtClean="0"/>
              <a:t>2</a:t>
            </a:r>
            <a:endParaRPr lang="en-US" dirty="0" smtClean="0"/>
          </a:p>
          <a:p>
            <a:pPr lvl="2"/>
            <a:r>
              <a:rPr lang="en-US" dirty="0" smtClean="0"/>
              <a:t>(if distance = 0, that sample gets 100% of vote)</a:t>
            </a:r>
          </a:p>
          <a:p>
            <a:pPr lvl="2"/>
            <a:endParaRPr lang="en-US" dirty="0"/>
          </a:p>
          <a:p>
            <a:r>
              <a:rPr lang="en-US" dirty="0" smtClean="0"/>
              <a:t>Note: for regression,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0360476"/>
              </p:ext>
            </p:extLst>
          </p:nvPr>
        </p:nvGraphicFramePr>
        <p:xfrm>
          <a:off x="4061883" y="5127072"/>
          <a:ext cx="1356783" cy="11340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Equation" r:id="rId3" imgW="850900" imgH="711200" progId="Equation.3">
                  <p:embed/>
                </p:oleObj>
              </mc:Choice>
              <mc:Fallback>
                <p:oleObj name="Equation" r:id="rId3" imgW="850900" imgH="71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61883" y="5127072"/>
                        <a:ext cx="1356783" cy="11340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81713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and Cons of </a:t>
            </a:r>
            <a:r>
              <a:rPr lang="en-US" i="1" dirty="0"/>
              <a:t>k</a:t>
            </a:r>
            <a:r>
              <a:rPr lang="en-US" dirty="0" smtClean="0"/>
              <a:t>-NN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Simple</a:t>
            </a:r>
          </a:p>
          <a:p>
            <a:r>
              <a:rPr lang="en-US" dirty="0" smtClean="0"/>
              <a:t>Good results</a:t>
            </a:r>
          </a:p>
          <a:p>
            <a:r>
              <a:rPr lang="en-US" dirty="0" smtClean="0"/>
              <a:t>Easy to add new training examples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Computationally expensive</a:t>
            </a:r>
          </a:p>
          <a:p>
            <a:pPr lvl="1"/>
            <a:r>
              <a:rPr lang="en-US" dirty="0" smtClean="0"/>
              <a:t>To determine nearest neighbor, visit each training samples</a:t>
            </a:r>
          </a:p>
          <a:p>
            <a:pPr lvl="1"/>
            <a:r>
              <a:rPr lang="en-US" dirty="0" smtClean="0"/>
              <a:t>O(</a:t>
            </a:r>
            <a:r>
              <a:rPr lang="en-US" dirty="0" err="1" smtClean="0"/>
              <a:t>nd</a:t>
            </a:r>
            <a:r>
              <a:rPr lang="en-US" dirty="0" smtClean="0"/>
              <a:t>)</a:t>
            </a:r>
            <a:endParaRPr lang="en-US" dirty="0"/>
          </a:p>
          <a:p>
            <a:pPr lvl="2"/>
            <a:r>
              <a:rPr lang="en-US" dirty="0" smtClean="0"/>
              <a:t>n = number of training samples</a:t>
            </a:r>
          </a:p>
          <a:p>
            <a:pPr lvl="2"/>
            <a:r>
              <a:rPr lang="en-US" dirty="0" smtClean="0"/>
              <a:t> d = dimensions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Pros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Cons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0604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Context of these algorithms</a:t>
            </a:r>
          </a:p>
          <a:p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earest neighbors (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-NN)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1-nearest neighbor (1-NN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Extension to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-nearest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eighbors</a:t>
            </a:r>
          </a:p>
          <a:p>
            <a:r>
              <a:rPr lang="en-US" dirty="0" smtClean="0"/>
              <a:t>Decision Tree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30620200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Tree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Goal: Classify an unknown training sample into one of </a:t>
            </a:r>
            <a:r>
              <a:rPr lang="en-US" i="1" dirty="0"/>
              <a:t>C</a:t>
            </a:r>
            <a:r>
              <a:rPr lang="en-US" dirty="0"/>
              <a:t> </a:t>
            </a:r>
            <a:r>
              <a:rPr lang="en-US" dirty="0" smtClean="0"/>
              <a:t>classes</a:t>
            </a:r>
          </a:p>
          <a:p>
            <a:r>
              <a:rPr lang="en-US" dirty="0" smtClean="0"/>
              <a:t>Idea: Set thresholds for a sequence of features to make a classification decision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457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Context of these algorithms</a:t>
            </a:r>
          </a:p>
          <a:p>
            <a:r>
              <a:rPr lang="en-US" i="1" dirty="0" smtClean="0"/>
              <a:t>K</a:t>
            </a:r>
            <a:r>
              <a:rPr lang="en-US" dirty="0" smtClean="0"/>
              <a:t>-</a:t>
            </a:r>
            <a:r>
              <a:rPr lang="en-US" dirty="0"/>
              <a:t>n</a:t>
            </a:r>
            <a:r>
              <a:rPr lang="en-US" dirty="0" smtClean="0"/>
              <a:t>earest neighbors (</a:t>
            </a:r>
            <a:r>
              <a:rPr lang="en-US" i="1" dirty="0" smtClean="0"/>
              <a:t>k</a:t>
            </a:r>
            <a:r>
              <a:rPr lang="en-US" dirty="0" smtClean="0"/>
              <a:t>-NN)</a:t>
            </a:r>
          </a:p>
          <a:p>
            <a:pPr lvl="1"/>
            <a:r>
              <a:rPr lang="en-US" dirty="0" smtClean="0"/>
              <a:t>1-nearest neighbor (1-NN</a:t>
            </a:r>
          </a:p>
          <a:p>
            <a:pPr lvl="1"/>
            <a:r>
              <a:rPr lang="en-US" dirty="0" smtClean="0"/>
              <a:t>Extension to </a:t>
            </a:r>
            <a:r>
              <a:rPr lang="en-US" i="1" dirty="0" smtClean="0"/>
              <a:t>k</a:t>
            </a:r>
            <a:r>
              <a:rPr lang="en-US" dirty="0" smtClean="0"/>
              <a:t>-nearest </a:t>
            </a:r>
            <a:r>
              <a:rPr lang="en-US" dirty="0"/>
              <a:t>n</a:t>
            </a:r>
            <a:r>
              <a:rPr lang="en-US" dirty="0" smtClean="0"/>
              <a:t>eighbors</a:t>
            </a:r>
          </a:p>
          <a:p>
            <a:r>
              <a:rPr lang="en-US" dirty="0" smtClean="0"/>
              <a:t>Decision Tree</a:t>
            </a:r>
          </a:p>
          <a:p>
            <a:r>
              <a:rPr lang="en-US" dirty="0" smtClean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15101083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Decision node: if-then decision based on features of testing sample</a:t>
            </a:r>
          </a:p>
          <a:p>
            <a:r>
              <a:rPr lang="en-US" dirty="0" smtClean="0"/>
              <a:t>Root node: the first decision node</a:t>
            </a:r>
          </a:p>
          <a:p>
            <a:r>
              <a:rPr lang="en-US" dirty="0" smtClean="0"/>
              <a:t>Leaf node: has a class label</a:t>
            </a:r>
            <a:endParaRPr lang="en-US" dirty="0"/>
          </a:p>
        </p:txBody>
      </p:sp>
      <p:pic>
        <p:nvPicPr>
          <p:cNvPr id="6" name="Content Placeholder 3" descr="simple decision tree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998" r="-6998"/>
          <a:stretch>
            <a:fillRect/>
          </a:stretch>
        </p:blipFill>
        <p:spPr>
          <a:xfrm>
            <a:off x="1961683" y="3661832"/>
            <a:ext cx="5220634" cy="287866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64833" y="6488668"/>
            <a:ext cx="4614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Figure: an example of a simple decision tree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06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Boundaries</a:t>
            </a:r>
            <a:endParaRPr lang="en-US" dirty="0"/>
          </a:p>
        </p:txBody>
      </p:sp>
      <p:pic>
        <p:nvPicPr>
          <p:cNvPr id="6" name="Content Placeholder 5" descr="decision boundaries.tiff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3665" b="-33665"/>
          <a:stretch>
            <a:fillRect/>
          </a:stretch>
        </p:blipFill>
        <p:spPr/>
      </p:pic>
      <p:pic>
        <p:nvPicPr>
          <p:cNvPr id="7" name="Content Placeholder 6" descr="decision tree.tiff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597" r="-4597"/>
          <a:stretch>
            <a:fillRect/>
          </a:stretch>
        </p:blipFill>
        <p:spPr/>
      </p:pic>
      <p:sp>
        <p:nvSpPr>
          <p:cNvPr id="8" name="Rectangle 7"/>
          <p:cNvSpPr/>
          <p:nvPr/>
        </p:nvSpPr>
        <p:spPr>
          <a:xfrm>
            <a:off x="497417" y="4381500"/>
            <a:ext cx="920750" cy="100541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4333" y="1672167"/>
            <a:ext cx="3037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Explicitly defined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998346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Optimal Decision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 smtClean="0"/>
              <a:t>Classification and Regression Trees</a:t>
            </a:r>
            <a:r>
              <a:rPr lang="en-US" dirty="0" smtClean="0"/>
              <a:t> (CART) by </a:t>
            </a:r>
            <a:r>
              <a:rPr lang="en-US" dirty="0" err="1" smtClean="0"/>
              <a:t>Brieman</a:t>
            </a:r>
            <a:r>
              <a:rPr lang="en-US" dirty="0" smtClean="0"/>
              <a:t> et </a:t>
            </a:r>
            <a:r>
              <a:rPr lang="en-US" dirty="0"/>
              <a:t>a</a:t>
            </a:r>
            <a:r>
              <a:rPr lang="en-US" dirty="0" smtClean="0"/>
              <a:t>l. is one method to produce decision trees</a:t>
            </a:r>
          </a:p>
          <a:p>
            <a:pPr lvl="1"/>
            <a:r>
              <a:rPr lang="en-US" dirty="0" smtClean="0"/>
              <a:t>Creates binary decision trees – trees where each decision node has exactly two branches</a:t>
            </a:r>
          </a:p>
          <a:p>
            <a:pPr lvl="1"/>
            <a:r>
              <a:rPr lang="en-US" dirty="0" smtClean="0"/>
              <a:t>Recursively split the feature space into a set of non-overlapping regions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7228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Optimal Decision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Need to choose decisions that best partition the feature space</a:t>
            </a:r>
          </a:p>
          <a:p>
            <a:r>
              <a:rPr lang="en-US" dirty="0" smtClean="0"/>
              <a:t>Choose the split s at node t that maximizes</a:t>
            </a:r>
          </a:p>
          <a:p>
            <a:endParaRPr lang="en-US" dirty="0"/>
          </a:p>
          <a:p>
            <a:r>
              <a:rPr lang="en-US" dirty="0" smtClean="0"/>
              <a:t>Terms:</a:t>
            </a:r>
          </a:p>
          <a:p>
            <a:pPr lvl="1"/>
            <a:r>
              <a:rPr lang="en-US" dirty="0" smtClean="0"/>
              <a:t>    = left child at node </a:t>
            </a:r>
            <a:r>
              <a:rPr lang="en-US" i="1" dirty="0" smtClean="0"/>
              <a:t>t</a:t>
            </a:r>
          </a:p>
          <a:p>
            <a:pPr lvl="1"/>
            <a:r>
              <a:rPr lang="en-US" i="1" dirty="0"/>
              <a:t> </a:t>
            </a:r>
            <a:r>
              <a:rPr lang="en-US" i="1" dirty="0" smtClean="0"/>
              <a:t>   </a:t>
            </a:r>
            <a:r>
              <a:rPr lang="en-US" dirty="0" smtClean="0"/>
              <a:t>= # records at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L</a:t>
            </a:r>
            <a:r>
              <a:rPr lang="en-US" dirty="0" smtClean="0"/>
              <a:t> / # records in training set</a:t>
            </a:r>
          </a:p>
          <a:p>
            <a:pPr lvl="1" algn="just"/>
            <a:r>
              <a:rPr lang="en-US" i="1" dirty="0"/>
              <a:t> </a:t>
            </a:r>
            <a:r>
              <a:rPr lang="en-US" i="1" dirty="0" smtClean="0"/>
              <a:t>  </a:t>
            </a:r>
            <a:r>
              <a:rPr lang="en-US" dirty="0" smtClean="0"/>
              <a:t>         = # records of class </a:t>
            </a:r>
            <a:r>
              <a:rPr lang="en-US" i="1" dirty="0" smtClean="0"/>
              <a:t>j</a:t>
            </a:r>
            <a:r>
              <a:rPr lang="en-US" dirty="0" smtClean="0"/>
              <a:t> at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L</a:t>
            </a:r>
            <a:r>
              <a:rPr lang="en-US" dirty="0"/>
              <a:t> </a:t>
            </a:r>
            <a:r>
              <a:rPr lang="en-US" dirty="0" smtClean="0"/>
              <a:t>/ # records at t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4683548"/>
              </p:ext>
            </p:extLst>
          </p:nvPr>
        </p:nvGraphicFramePr>
        <p:xfrm>
          <a:off x="2179611" y="2956983"/>
          <a:ext cx="4665689" cy="9186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3" name="Equation" r:id="rId3" imgW="2451100" imgH="482600" progId="Equation.3">
                  <p:embed/>
                </p:oleObj>
              </mc:Choice>
              <mc:Fallback>
                <p:oleObj name="Equation" r:id="rId3" imgW="2451100" imgH="482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79611" y="2956983"/>
                        <a:ext cx="4665689" cy="9186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7437596"/>
              </p:ext>
            </p:extLst>
          </p:nvPr>
        </p:nvGraphicFramePr>
        <p:xfrm>
          <a:off x="1321856" y="4696582"/>
          <a:ext cx="332317" cy="3797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4" name="Equation" r:id="rId5" imgW="177800" imgH="203200" progId="Equation.3">
                  <p:embed/>
                </p:oleObj>
              </mc:Choice>
              <mc:Fallback>
                <p:oleObj name="Equation" r:id="rId5" imgW="1778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21856" y="4696582"/>
                        <a:ext cx="332317" cy="3797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5689952"/>
              </p:ext>
            </p:extLst>
          </p:nvPr>
        </p:nvGraphicFramePr>
        <p:xfrm>
          <a:off x="1321856" y="4199465"/>
          <a:ext cx="332317" cy="4430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5" name="Equation" r:id="rId7" imgW="152400" imgH="203200" progId="Equation.3">
                  <p:embed/>
                </p:oleObj>
              </mc:Choice>
              <mc:Fallback>
                <p:oleObj name="Equation" r:id="rId7" imgW="1524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321856" y="4199465"/>
                        <a:ext cx="332317" cy="4430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8464942"/>
              </p:ext>
            </p:extLst>
          </p:nvPr>
        </p:nvGraphicFramePr>
        <p:xfrm>
          <a:off x="1321856" y="5101773"/>
          <a:ext cx="1073944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6" name="Equation" r:id="rId9" imgW="520700" imgH="203200" progId="Equation.3">
                  <p:embed/>
                </p:oleObj>
              </mc:Choice>
              <mc:Fallback>
                <p:oleObj name="Equation" r:id="rId9" imgW="5207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321856" y="5101773"/>
                        <a:ext cx="1073944" cy="41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777695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Optimal Decision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 smtClean="0"/>
              <a:t>C4.5 </a:t>
            </a:r>
            <a:r>
              <a:rPr lang="en-US" dirty="0" smtClean="0"/>
              <a:t>by Quinlan is another algorithm for creating trees</a:t>
            </a:r>
          </a:p>
          <a:p>
            <a:pPr lvl="1"/>
            <a:r>
              <a:rPr lang="en-US" dirty="0" smtClean="0"/>
              <a:t>Creates trees based on optimal splits</a:t>
            </a:r>
          </a:p>
          <a:p>
            <a:pPr lvl="1"/>
            <a:r>
              <a:rPr lang="en-US" dirty="0" smtClean="0"/>
              <a:t>Trees are not required to be binary</a:t>
            </a:r>
          </a:p>
          <a:p>
            <a:endParaRPr lang="en-US" dirty="0" smtClean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59885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Optimal Decision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Splits based on entropy</a:t>
            </a:r>
          </a:p>
          <a:p>
            <a:pPr lvl="1"/>
            <a:r>
              <a:rPr lang="en-US" dirty="0" smtClean="0"/>
              <a:t>Suppose variable X has </a:t>
            </a:r>
            <a:r>
              <a:rPr lang="en-US" i="1" dirty="0" smtClean="0"/>
              <a:t>k</a:t>
            </a:r>
            <a:r>
              <a:rPr lang="en-US" dirty="0" smtClean="0"/>
              <a:t> possible values</a:t>
            </a:r>
          </a:p>
          <a:p>
            <a:pPr lvl="1"/>
            <a:r>
              <a:rPr lang="en-US" dirty="0"/>
              <a:t>p</a:t>
            </a:r>
            <a:r>
              <a:rPr lang="en-US" baseline="-25000" dirty="0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i</a:t>
            </a:r>
            <a:r>
              <a:rPr lang="en-US" dirty="0" smtClean="0"/>
              <a:t>/n = estimated probability X has value </a:t>
            </a:r>
            <a:r>
              <a:rPr lang="en-US" i="1" dirty="0" err="1" smtClean="0"/>
              <a:t>i</a:t>
            </a:r>
            <a:endParaRPr lang="en-US" dirty="0" smtClean="0"/>
          </a:p>
          <a:p>
            <a:r>
              <a:rPr lang="en-US" dirty="0" smtClean="0"/>
              <a:t>Entropy: </a:t>
            </a:r>
          </a:p>
          <a:p>
            <a:endParaRPr lang="en-US" dirty="0" smtClean="0"/>
          </a:p>
          <a:p>
            <a:r>
              <a:rPr lang="en-US" dirty="0" smtClean="0"/>
              <a:t>Candidate split S partitions training set T into subsets T</a:t>
            </a:r>
            <a:r>
              <a:rPr lang="en-US" baseline="-25000" dirty="0" smtClean="0"/>
              <a:t>1</a:t>
            </a:r>
            <a:r>
              <a:rPr lang="en-US" dirty="0" smtClean="0"/>
              <a:t>, T</a:t>
            </a:r>
            <a:r>
              <a:rPr lang="en-US" baseline="-25000" dirty="0" smtClean="0"/>
              <a:t>2</a:t>
            </a:r>
            <a:r>
              <a:rPr lang="en-US" dirty="0" smtClean="0"/>
              <a:t>, …</a:t>
            </a:r>
            <a:r>
              <a:rPr lang="en-US" dirty="0" err="1" smtClean="0"/>
              <a:t>T</a:t>
            </a:r>
            <a:r>
              <a:rPr lang="en-US" baseline="-25000" dirty="0" err="1" smtClean="0"/>
              <a:t>k</a:t>
            </a:r>
            <a:r>
              <a:rPr lang="en-US" baseline="-25000" dirty="0" smtClean="0"/>
              <a:t> </a:t>
            </a:r>
          </a:p>
          <a:p>
            <a:pPr lvl="1"/>
            <a:r>
              <a:rPr lang="en-US" dirty="0" smtClean="0"/>
              <a:t>Entropy is the weighted sum entropies at each subset</a:t>
            </a:r>
          </a:p>
          <a:p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9317032"/>
              </p:ext>
            </p:extLst>
          </p:nvPr>
        </p:nvGraphicFramePr>
        <p:xfrm>
          <a:off x="2260600" y="3025776"/>
          <a:ext cx="2374900" cy="81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9" name="Equation" r:id="rId3" imgW="1333500" imgH="457200" progId="Equation.3">
                  <p:embed/>
                </p:oleObj>
              </mc:Choice>
              <mc:Fallback>
                <p:oleObj name="Equation" r:id="rId3" imgW="13335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60600" y="3025776"/>
                        <a:ext cx="2374900" cy="814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0601747"/>
              </p:ext>
            </p:extLst>
          </p:nvPr>
        </p:nvGraphicFramePr>
        <p:xfrm>
          <a:off x="3033712" y="5611996"/>
          <a:ext cx="2634191" cy="9680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0" name="Equation" r:id="rId5" imgW="1244600" imgH="457200" progId="Equation.3">
                  <p:embed/>
                </p:oleObj>
              </mc:Choice>
              <mc:Fallback>
                <p:oleObj name="Equation" r:id="rId5" imgW="12446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33712" y="5611996"/>
                        <a:ext cx="2634191" cy="9680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92380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Optimal Decision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Information gain:</a:t>
            </a:r>
          </a:p>
          <a:p>
            <a:r>
              <a:rPr lang="en-US" i="1" dirty="0" smtClean="0"/>
              <a:t>C4.5</a:t>
            </a:r>
            <a:r>
              <a:rPr lang="en-US" dirty="0" smtClean="0"/>
              <a:t> selects the candidate split S that creates which maximizes the information gain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6444251"/>
              </p:ext>
            </p:extLst>
          </p:nvPr>
        </p:nvGraphicFramePr>
        <p:xfrm>
          <a:off x="3714221" y="1649413"/>
          <a:ext cx="2941637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Equation" r:id="rId3" imgW="1295400" imgH="215900" progId="Equation.3">
                  <p:embed/>
                </p:oleObj>
              </mc:Choice>
              <mc:Fallback>
                <p:oleObj name="Equation" r:id="rId3" imgW="12954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14221" y="1649413"/>
                        <a:ext cx="2941637" cy="490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343467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and Cons of Decision Trees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Simple to understand</a:t>
            </a:r>
          </a:p>
          <a:p>
            <a:r>
              <a:rPr lang="en-US" dirty="0" smtClean="0"/>
              <a:t>Little data preparation required</a:t>
            </a:r>
          </a:p>
          <a:p>
            <a:r>
              <a:rPr lang="en-US" dirty="0" smtClean="0"/>
              <a:t>Results are easy to follow </a:t>
            </a:r>
          </a:p>
          <a:p>
            <a:r>
              <a:rPr lang="en-US" dirty="0" smtClean="0"/>
              <a:t>Robust</a:t>
            </a:r>
          </a:p>
          <a:p>
            <a:r>
              <a:rPr lang="en-US" dirty="0" smtClean="0"/>
              <a:t>Handles large datasets well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Practical algorithms based on heuristics which may not give globally-optimal trees</a:t>
            </a:r>
          </a:p>
          <a:p>
            <a:r>
              <a:rPr lang="en-US" dirty="0" smtClean="0"/>
              <a:t>Require pruning to avoid over-fitting data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Pros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5830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Context of these algorithms</a:t>
            </a:r>
          </a:p>
          <a:p>
            <a:r>
              <a:rPr lang="en-US" i="1" dirty="0" smtClean="0"/>
              <a:t>K</a:t>
            </a:r>
            <a:r>
              <a:rPr lang="en-US" dirty="0" smtClean="0"/>
              <a:t>-</a:t>
            </a:r>
            <a:r>
              <a:rPr lang="en-US" dirty="0"/>
              <a:t>n</a:t>
            </a:r>
            <a:r>
              <a:rPr lang="en-US" dirty="0" smtClean="0"/>
              <a:t>earest neighbors (</a:t>
            </a:r>
            <a:r>
              <a:rPr lang="en-US" i="1" dirty="0" smtClean="0"/>
              <a:t>k</a:t>
            </a:r>
            <a:r>
              <a:rPr lang="en-US" dirty="0" smtClean="0"/>
              <a:t>-NN)</a:t>
            </a:r>
          </a:p>
          <a:p>
            <a:pPr lvl="1"/>
            <a:r>
              <a:rPr lang="en-US" dirty="0" smtClean="0"/>
              <a:t>1-nearest neighbor (1</a:t>
            </a:r>
            <a:r>
              <a:rPr lang="en-US" smtClean="0"/>
              <a:t>-</a:t>
            </a:r>
            <a:r>
              <a:rPr lang="en-US" smtClean="0"/>
              <a:t>NN)</a:t>
            </a:r>
            <a:endParaRPr lang="en-US" dirty="0" smtClean="0"/>
          </a:p>
          <a:p>
            <a:pPr lvl="1"/>
            <a:r>
              <a:rPr lang="en-US" dirty="0" smtClean="0"/>
              <a:t>Extension to </a:t>
            </a:r>
            <a:r>
              <a:rPr lang="en-US" i="1" dirty="0" smtClean="0"/>
              <a:t>k</a:t>
            </a:r>
            <a:r>
              <a:rPr lang="en-US" dirty="0" smtClean="0"/>
              <a:t>-nearest </a:t>
            </a:r>
            <a:r>
              <a:rPr lang="en-US" dirty="0"/>
              <a:t>n</a:t>
            </a:r>
            <a:r>
              <a:rPr lang="en-US" dirty="0" smtClean="0"/>
              <a:t>eighbors</a:t>
            </a:r>
          </a:p>
          <a:p>
            <a:r>
              <a:rPr lang="en-US" dirty="0" smtClean="0"/>
              <a:t>Decision Tree</a:t>
            </a:r>
          </a:p>
          <a:p>
            <a:r>
              <a:rPr lang="en-US" dirty="0" smtClean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30620200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Compare a new data point to similar labeled data points</a:t>
            </a:r>
          </a:p>
          <a:p>
            <a:r>
              <a:rPr lang="en-US" dirty="0" smtClean="0"/>
              <a:t>Implicitly define the decision boundaries</a:t>
            </a:r>
          </a:p>
          <a:p>
            <a:r>
              <a:rPr lang="en-US" dirty="0" smtClean="0"/>
              <a:t>Easy, but computationally expensive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Use thresholds of feature values to determine classification</a:t>
            </a:r>
          </a:p>
          <a:p>
            <a:r>
              <a:rPr lang="en-US" dirty="0" smtClean="0"/>
              <a:t>Explicitly define decision boundaries </a:t>
            </a:r>
          </a:p>
          <a:p>
            <a:r>
              <a:rPr lang="en-US" dirty="0" smtClean="0"/>
              <a:t>Simple, but hard to find globally-optimal trees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i="1" dirty="0" smtClean="0"/>
              <a:t>K-Nearest Neighbor</a:t>
            </a:r>
            <a:endParaRPr lang="en-US" i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Decision Tree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249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Context of these algorithms</a:t>
            </a:r>
          </a:p>
          <a:p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earest neighbors (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-NN)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1-nearest neighbor (1-NN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Extension to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-nearest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eighbors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Decision Tree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6458263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on k-NN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“A study on classification techniques in data mining”. </a:t>
            </a:r>
            <a:r>
              <a:rPr lang="en-US" dirty="0" err="1" smtClean="0"/>
              <a:t>Kesavaraj</a:t>
            </a:r>
            <a:r>
              <a:rPr lang="en-US" dirty="0" smtClean="0"/>
              <a:t>, G.; </a:t>
            </a:r>
            <a:r>
              <a:rPr lang="en-US" dirty="0" err="1" smtClean="0"/>
              <a:t>Sukumaran</a:t>
            </a:r>
            <a:r>
              <a:rPr lang="en-US" dirty="0" smtClean="0"/>
              <a:t>, S.. Published in ICCCNT.</a:t>
            </a:r>
          </a:p>
          <a:p>
            <a:r>
              <a:rPr lang="en-US" dirty="0" smtClean="0"/>
              <a:t>MIT </a:t>
            </a:r>
            <a:r>
              <a:rPr lang="en-US" dirty="0" err="1"/>
              <a:t>Opencourseware</a:t>
            </a:r>
            <a:r>
              <a:rPr lang="en-US" dirty="0"/>
              <a:t>, 15.097 Spring </a:t>
            </a:r>
            <a:r>
              <a:rPr lang="en-US" dirty="0" smtClean="0"/>
              <a:t>2012. Credit</a:t>
            </a:r>
            <a:r>
              <a:rPr lang="en-US" dirty="0"/>
              <a:t>: </a:t>
            </a:r>
            <a:r>
              <a:rPr lang="en-US" dirty="0" err="1"/>
              <a:t>Seyda</a:t>
            </a:r>
            <a:r>
              <a:rPr lang="en-US" dirty="0"/>
              <a:t> </a:t>
            </a:r>
            <a:r>
              <a:rPr lang="en-US" dirty="0" err="1" smtClean="0"/>
              <a:t>Ertekin</a:t>
            </a:r>
            <a:r>
              <a:rPr lang="en-US" dirty="0" smtClean="0"/>
              <a:t>. </a:t>
            </a:r>
          </a:p>
          <a:p>
            <a:pPr lvl="1"/>
            <a:r>
              <a:rPr lang="en-US" dirty="0"/>
              <a:t>http://</a:t>
            </a:r>
            <a:r>
              <a:rPr lang="en-US" dirty="0" err="1"/>
              <a:t>ocw.mit.edu</a:t>
            </a:r>
            <a:r>
              <a:rPr lang="en-US" dirty="0"/>
              <a:t>/courses/</a:t>
            </a:r>
            <a:r>
              <a:rPr lang="en-US" dirty="0" err="1"/>
              <a:t>sloan</a:t>
            </a:r>
            <a:r>
              <a:rPr lang="en-US" dirty="0"/>
              <a:t>-school-of-management/15-097-prediction-machine-learning-and-statistics-spring-2012/lecture-notes/MIT15_097S12_lec06.pdf</a:t>
            </a:r>
          </a:p>
          <a:p>
            <a:r>
              <a:rPr lang="en-US" dirty="0" smtClean="0"/>
              <a:t>Oregon State – Machine Learning Course by </a:t>
            </a:r>
            <a:r>
              <a:rPr lang="en-US" dirty="0" err="1" smtClean="0"/>
              <a:t>Xiaoli</a:t>
            </a:r>
            <a:r>
              <a:rPr lang="en-US" dirty="0" smtClean="0"/>
              <a:t> Fern</a:t>
            </a:r>
          </a:p>
          <a:p>
            <a:pPr lvl="1"/>
            <a:r>
              <a:rPr lang="en-US" dirty="0" smtClean="0"/>
              <a:t>http</a:t>
            </a:r>
            <a:r>
              <a:rPr lang="en-US" dirty="0"/>
              <a:t>://</a:t>
            </a:r>
            <a:r>
              <a:rPr lang="en-US" dirty="0" err="1"/>
              <a:t>classes.engr.oregonstate.edu</a:t>
            </a:r>
            <a:r>
              <a:rPr lang="en-US" dirty="0"/>
              <a:t>/</a:t>
            </a:r>
            <a:r>
              <a:rPr lang="en-US" dirty="0" err="1"/>
              <a:t>eecs</a:t>
            </a:r>
            <a:r>
              <a:rPr lang="en-US" dirty="0"/>
              <a:t>/spring2012/cs534/notes/</a:t>
            </a:r>
            <a:r>
              <a:rPr lang="en-US" dirty="0" err="1"/>
              <a:t>knn.pdf</a:t>
            </a:r>
            <a:endParaRPr lang="en-US" dirty="0" smtClean="0"/>
          </a:p>
          <a:p>
            <a:r>
              <a:rPr lang="en-US" dirty="0" smtClean="0"/>
              <a:t>Machine Learning Course by Rita </a:t>
            </a:r>
            <a:r>
              <a:rPr lang="en-US" dirty="0" err="1" smtClean="0"/>
              <a:t>Osadchy</a:t>
            </a:r>
            <a:endParaRPr lang="en-US" dirty="0" smtClean="0"/>
          </a:p>
          <a:p>
            <a:pPr lvl="1"/>
            <a:r>
              <a:rPr lang="en-US" dirty="0" smtClean="0"/>
              <a:t>http</a:t>
            </a:r>
            <a:r>
              <a:rPr lang="en-US" dirty="0"/>
              <a:t>://www.cs.haifa.ac.il/~rita/ml_course/lectures/</a:t>
            </a:r>
            <a:r>
              <a:rPr lang="en-US" dirty="0" smtClean="0"/>
              <a:t>KNN.pdf</a:t>
            </a:r>
          </a:p>
          <a:p>
            <a:r>
              <a:rPr lang="en-US" dirty="0" smtClean="0"/>
              <a:t>University of Wisconsin - Machine Learning Course by </a:t>
            </a:r>
            <a:r>
              <a:rPr lang="en-US" dirty="0" err="1" smtClean="0"/>
              <a:t>Xiaojin</a:t>
            </a:r>
            <a:r>
              <a:rPr lang="en-US" dirty="0" smtClean="0"/>
              <a:t> Zhu</a:t>
            </a:r>
          </a:p>
          <a:p>
            <a:pPr lvl="1"/>
            <a:r>
              <a:rPr lang="en-US" dirty="0" smtClean="0"/>
              <a:t>http</a:t>
            </a:r>
            <a:r>
              <a:rPr lang="en-US" dirty="0"/>
              <a:t>://www.cs.sun.ac.za/~kroon/courses/machine_learning/lecture2/kNN-</a:t>
            </a:r>
            <a:r>
              <a:rPr lang="en-US" dirty="0" smtClean="0"/>
              <a:t>intro_to_ML.pdf</a:t>
            </a:r>
          </a:p>
          <a:p>
            <a:r>
              <a:rPr lang="en-US" dirty="0" smtClean="0"/>
              <a:t>UC Irvine – Intro to Artificial Intelligence Course by Richard Lathrop</a:t>
            </a:r>
          </a:p>
          <a:p>
            <a:pPr lvl="1"/>
            <a:r>
              <a:rPr lang="en-US" dirty="0" smtClean="0"/>
              <a:t>http</a:t>
            </a:r>
            <a:r>
              <a:rPr lang="en-US" dirty="0"/>
              <a:t>://</a:t>
            </a:r>
            <a:r>
              <a:rPr lang="en-US" dirty="0" err="1"/>
              <a:t>www.ics.uci.edu</a:t>
            </a:r>
            <a:r>
              <a:rPr lang="en-US" dirty="0"/>
              <a:t>/~</a:t>
            </a:r>
            <a:r>
              <a:rPr lang="en-US" dirty="0" err="1"/>
              <a:t>rickl</a:t>
            </a:r>
            <a:r>
              <a:rPr lang="en-US" dirty="0"/>
              <a:t>/courses/cs-171/2014-wq-cs171/2014-wq-cs171-lecture-slides/2014wq171-19-LearnClassifiers.pdf</a:t>
            </a:r>
          </a:p>
        </p:txBody>
      </p:sp>
    </p:spTree>
    <p:extLst>
      <p:ext uri="{BB962C8B-B14F-4D97-AF65-F5344CB8AC3E}">
        <p14:creationId xmlns:p14="http://schemas.microsoft.com/office/powerpoint/2010/main" val="31211204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on Decision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University of Wisconsin- Machine Learning Course by Jerry Zhu</a:t>
            </a:r>
          </a:p>
          <a:p>
            <a:pPr lvl="1"/>
            <a:r>
              <a:rPr lang="en-US" dirty="0" smtClean="0"/>
              <a:t>http</a:t>
            </a:r>
            <a:r>
              <a:rPr lang="en-US" dirty="0"/>
              <a:t>://pages.cs.wisc.edu/~jerryzhu/cs540/handouts/</a:t>
            </a:r>
            <a:r>
              <a:rPr lang="en-US" dirty="0" smtClean="0"/>
              <a:t>dt.pdf</a:t>
            </a:r>
            <a:endParaRPr lang="en-US" dirty="0"/>
          </a:p>
          <a:p>
            <a:r>
              <a:rPr lang="en-US" i="1" dirty="0" smtClean="0"/>
              <a:t>Discovering Knowledge in Data: An Introduction to Data Mining. </a:t>
            </a:r>
            <a:r>
              <a:rPr lang="en-US" dirty="0" smtClean="0"/>
              <a:t>Larose, Daniel, T</a:t>
            </a:r>
            <a:r>
              <a:rPr lang="en-US" i="1" dirty="0" smtClean="0"/>
              <a:t>. </a:t>
            </a:r>
            <a:r>
              <a:rPr lang="en-US" dirty="0" smtClean="0"/>
              <a:t>(2005)</a:t>
            </a:r>
          </a:p>
          <a:p>
            <a:r>
              <a:rPr lang="en-US" dirty="0" smtClean="0"/>
              <a:t>“Statistical </a:t>
            </a:r>
            <a:r>
              <a:rPr lang="en-US" dirty="0"/>
              <a:t>Pattern Recognition: A Review” </a:t>
            </a:r>
          </a:p>
          <a:p>
            <a:pPr lvl="1"/>
            <a:r>
              <a:rPr lang="en-US" dirty="0"/>
              <a:t>Jain, Anil. K; </a:t>
            </a:r>
            <a:r>
              <a:rPr lang="en-US" dirty="0" err="1"/>
              <a:t>Duin</a:t>
            </a:r>
            <a:r>
              <a:rPr lang="en-US" dirty="0"/>
              <a:t>, Robert. P.W.; Mao, </a:t>
            </a:r>
            <a:r>
              <a:rPr lang="en-US" dirty="0" err="1"/>
              <a:t>Jianchang</a:t>
            </a:r>
            <a:r>
              <a:rPr lang="en-US" dirty="0"/>
              <a:t> (2000). “Statistical pattern recognition: a review”. </a:t>
            </a:r>
            <a:r>
              <a:rPr lang="en-US" i="1" dirty="0"/>
              <a:t>IEEE </a:t>
            </a:r>
            <a:r>
              <a:rPr lang="en-US" i="1" dirty="0" err="1"/>
              <a:t>Transtactions</a:t>
            </a:r>
            <a:r>
              <a:rPr lang="en-US" i="1" dirty="0"/>
              <a:t> on Pattern Analysis and Machine Intelligence</a:t>
            </a:r>
            <a:r>
              <a:rPr lang="en-US" b="1" i="1" dirty="0"/>
              <a:t> </a:t>
            </a:r>
            <a:r>
              <a:rPr lang="en-US" b="1" dirty="0"/>
              <a:t>22</a:t>
            </a:r>
            <a:r>
              <a:rPr lang="en-US" dirty="0"/>
              <a:t> (1): 4-37</a:t>
            </a:r>
          </a:p>
          <a:p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2704324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359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of these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Supervised Learning: labeled training samples</a:t>
            </a:r>
          </a:p>
          <a:p>
            <a:r>
              <a:rPr lang="en-US" dirty="0" smtClean="0"/>
              <a:t>Nonparametric: mathematical representation of the underlying probability distribution is hard to obtain </a:t>
            </a:r>
          </a:p>
          <a:p>
            <a:endParaRPr lang="en-US" dirty="0"/>
          </a:p>
        </p:txBody>
      </p:sp>
      <p:pic>
        <p:nvPicPr>
          <p:cNvPr id="5" name="Picture 4" descr="Macintosh HD:Users:STEIMRZ:Documents:MATLAB:Machine Learning Project:Presentation 1 - Machine Learning Intro:Various approaches in SPR.tif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484" y="3122084"/>
            <a:ext cx="5135033" cy="320686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1762125" y="6292439"/>
            <a:ext cx="56197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Figure: various approaches in statistical pattern recognition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4265081" y="5111747"/>
            <a:ext cx="709084" cy="254000"/>
          </a:xfrm>
          <a:prstGeom prst="rect">
            <a:avLst/>
          </a:prstGeom>
          <a:solidFill>
            <a:schemeClr val="accent1">
              <a:alpha val="37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697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K-Nearest Neighbors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Implicitly constructs decision boundaries </a:t>
            </a:r>
          </a:p>
          <a:p>
            <a:r>
              <a:rPr lang="en-US" dirty="0" smtClean="0"/>
              <a:t>Used for both classification and regression</a:t>
            </a:r>
          </a:p>
          <a:p>
            <a:endParaRPr lang="en-US" dirty="0"/>
          </a:p>
        </p:txBody>
      </p:sp>
      <p:pic>
        <p:nvPicPr>
          <p:cNvPr id="4" name="Picture 3" descr="Macintosh HD:Users:STEIMRZ:Documents:MATLAB:Machine Learning Project:Presentation 1 - Machine Learning Intro:Various approaches in SPR.tif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730398"/>
            <a:ext cx="5486400" cy="359854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1762125" y="6292439"/>
            <a:ext cx="56197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Figure: various approaches in statistical pattern recognition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4000500" y="5566833"/>
            <a:ext cx="497417" cy="412749"/>
          </a:xfrm>
          <a:prstGeom prst="rect">
            <a:avLst/>
          </a:prstGeom>
          <a:solidFill>
            <a:schemeClr val="accent1">
              <a:alpha val="37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945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Explicitly constructs decision boundaries </a:t>
            </a:r>
          </a:p>
          <a:p>
            <a:r>
              <a:rPr lang="en-US" dirty="0" smtClean="0"/>
              <a:t>Used for classification</a:t>
            </a:r>
            <a:endParaRPr lang="en-US" dirty="0"/>
          </a:p>
        </p:txBody>
      </p:sp>
      <p:pic>
        <p:nvPicPr>
          <p:cNvPr id="4" name="Picture 3" descr="Macintosh HD:Users:STEIMRZ:Documents:MATLAB:Machine Learning Project:Presentation 1 - Machine Learning Intro:Various approaches in SPR.tif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730398"/>
            <a:ext cx="5486400" cy="359854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1762125" y="6292439"/>
            <a:ext cx="56197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Figure: various approaches in statistical pattern recognition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4593167" y="5566833"/>
            <a:ext cx="645583" cy="412749"/>
          </a:xfrm>
          <a:prstGeom prst="rect">
            <a:avLst/>
          </a:prstGeom>
          <a:solidFill>
            <a:schemeClr val="accent1">
              <a:alpha val="37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866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F7F7F"/>
                </a:solidFill>
              </a:rPr>
              <a:t>Context of these algorithms</a:t>
            </a:r>
          </a:p>
          <a:p>
            <a:r>
              <a:rPr lang="en-US" i="1" dirty="0" smtClean="0"/>
              <a:t>K</a:t>
            </a:r>
            <a:r>
              <a:rPr lang="en-US" dirty="0" smtClean="0"/>
              <a:t>-</a:t>
            </a:r>
            <a:r>
              <a:rPr lang="en-US" dirty="0"/>
              <a:t>n</a:t>
            </a:r>
            <a:r>
              <a:rPr lang="en-US" dirty="0" smtClean="0"/>
              <a:t>earest neighbors (</a:t>
            </a:r>
            <a:r>
              <a:rPr lang="en-US" i="1" dirty="0" smtClean="0"/>
              <a:t>k</a:t>
            </a:r>
            <a:r>
              <a:rPr lang="en-US" dirty="0" smtClean="0"/>
              <a:t>-NN)</a:t>
            </a:r>
          </a:p>
          <a:p>
            <a:pPr lvl="1"/>
            <a:r>
              <a:rPr lang="en-US" dirty="0" smtClean="0"/>
              <a:t>1-nearest neighbor (1-NN</a:t>
            </a:r>
          </a:p>
          <a:p>
            <a:pPr lvl="1"/>
            <a:r>
              <a:rPr lang="en-US" dirty="0" smtClean="0"/>
              <a:t>Extension to </a:t>
            </a:r>
            <a:r>
              <a:rPr lang="en-US" i="1" dirty="0" smtClean="0"/>
              <a:t>k</a:t>
            </a:r>
            <a:r>
              <a:rPr lang="en-US" dirty="0" smtClean="0"/>
              <a:t>-nearest </a:t>
            </a:r>
            <a:r>
              <a:rPr lang="en-US" dirty="0"/>
              <a:t>n</a:t>
            </a:r>
            <a:r>
              <a:rPr lang="en-US" dirty="0" smtClean="0"/>
              <a:t>eighbors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Decision Tree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3062020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K</a:t>
            </a:r>
            <a:r>
              <a:rPr lang="en-US" dirty="0" smtClean="0"/>
              <a:t>-Nearest Neighbors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Goal: Classify an unknown training sample into one of </a:t>
            </a:r>
            <a:r>
              <a:rPr lang="en-US" i="1" dirty="0" smtClean="0"/>
              <a:t>C</a:t>
            </a:r>
            <a:r>
              <a:rPr lang="en-US" dirty="0" smtClean="0"/>
              <a:t> classes (can also be used for regression)</a:t>
            </a:r>
          </a:p>
          <a:p>
            <a:r>
              <a:rPr lang="en-US" dirty="0" smtClean="0"/>
              <a:t>Idea: To determine the label of an unknown sample (x), look at x’s k-nearest neighbors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 descr="kNearestNeighbors - up to 3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4917" y="3734288"/>
            <a:ext cx="5471583" cy="244003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192163" y="6112417"/>
            <a:ext cx="32500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Image from MIT </a:t>
            </a:r>
            <a:r>
              <a:rPr lang="en-US" dirty="0" err="1" smtClean="0"/>
              <a:t>Opencourseware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897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Training samples:</a:t>
            </a:r>
          </a:p>
          <a:p>
            <a:r>
              <a:rPr lang="en-US" i="1" dirty="0" smtClean="0"/>
              <a:t>x</a:t>
            </a:r>
            <a:r>
              <a:rPr lang="en-US" dirty="0" smtClean="0"/>
              <a:t> is the feature vector with </a:t>
            </a:r>
            <a:r>
              <a:rPr lang="en-US" i="1" dirty="0" smtClean="0"/>
              <a:t>d</a:t>
            </a:r>
            <a:r>
              <a:rPr lang="en-US" dirty="0" smtClean="0"/>
              <a:t> features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i="1" dirty="0" smtClean="0"/>
              <a:t>y </a:t>
            </a:r>
            <a:r>
              <a:rPr lang="en-US" dirty="0" smtClean="0"/>
              <a:t>is a class label of {1,2,…C}</a:t>
            </a:r>
          </a:p>
          <a:p>
            <a:r>
              <a:rPr lang="en-US" dirty="0" smtClean="0"/>
              <a:t>Goal: determine      for 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6614402"/>
              </p:ext>
            </p:extLst>
          </p:nvPr>
        </p:nvGraphicFramePr>
        <p:xfrm>
          <a:off x="3576638" y="1651000"/>
          <a:ext cx="3436937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6" name="Equation" r:id="rId3" imgW="1485900" imgH="215900" progId="Equation.3">
                  <p:embed/>
                </p:oleObj>
              </mc:Choice>
              <mc:Fallback>
                <p:oleObj name="Equation" r:id="rId3" imgW="14859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76638" y="1651000"/>
                        <a:ext cx="3436937" cy="500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5491483"/>
              </p:ext>
            </p:extLst>
          </p:nvPr>
        </p:nvGraphicFramePr>
        <p:xfrm>
          <a:off x="2293938" y="2600325"/>
          <a:ext cx="3273425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" name="Equation" r:id="rId5" imgW="1498600" imgH="381000" progId="Equation.3">
                  <p:embed/>
                </p:oleObj>
              </mc:Choice>
              <mc:Fallback>
                <p:oleObj name="Equation" r:id="rId5" imgW="1498600" imgH="381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93938" y="2600325"/>
                        <a:ext cx="3273425" cy="831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1207394"/>
              </p:ext>
            </p:extLst>
          </p:nvPr>
        </p:nvGraphicFramePr>
        <p:xfrm>
          <a:off x="3469746" y="3762375"/>
          <a:ext cx="547687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" name="Equation" r:id="rId7" imgW="266700" imgH="215900" progId="Equation.3">
                  <p:embed/>
                </p:oleObj>
              </mc:Choice>
              <mc:Fallback>
                <p:oleObj name="Equation" r:id="rId7" imgW="2667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469746" y="3762375"/>
                        <a:ext cx="547687" cy="441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5541112"/>
              </p:ext>
            </p:extLst>
          </p:nvPr>
        </p:nvGraphicFramePr>
        <p:xfrm>
          <a:off x="4627563" y="3762375"/>
          <a:ext cx="547687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9" name="Equation" r:id="rId9" imgW="266700" imgH="215900" progId="Equation.3">
                  <p:embed/>
                </p:oleObj>
              </mc:Choice>
              <mc:Fallback>
                <p:oleObj name="Equation" r:id="rId9" imgW="2667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627563" y="3762375"/>
                        <a:ext cx="547687" cy="441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56751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7789</TotalTime>
  <Words>1253</Words>
  <Application>Microsoft Macintosh PowerPoint</Application>
  <PresentationFormat>On-screen Show (4:3)</PresentationFormat>
  <Paragraphs>189</Paragraphs>
  <Slides>32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Median</vt:lpstr>
      <vt:lpstr>Equation</vt:lpstr>
      <vt:lpstr>k-Nearest neighbors and decision tree</vt:lpstr>
      <vt:lpstr>Outline</vt:lpstr>
      <vt:lpstr>Outline</vt:lpstr>
      <vt:lpstr>Context of these Algorithms</vt:lpstr>
      <vt:lpstr>K-Nearest Neighbors</vt:lpstr>
      <vt:lpstr>Decision Tree</vt:lpstr>
      <vt:lpstr>Outline</vt:lpstr>
      <vt:lpstr>K-Nearest Neighbors</vt:lpstr>
      <vt:lpstr>Notation</vt:lpstr>
      <vt:lpstr>Decision Boundaries</vt:lpstr>
      <vt:lpstr>1-Nearest Neighbor (1-NN)</vt:lpstr>
      <vt:lpstr>Extensions of 1-Nearest Neighbor</vt:lpstr>
      <vt:lpstr>How many neighbors to consider?</vt:lpstr>
      <vt:lpstr>What distance to use?</vt:lpstr>
      <vt:lpstr>Distance Metrics</vt:lpstr>
      <vt:lpstr>How to combine neighbors’ labels?</vt:lpstr>
      <vt:lpstr>Pros and Cons of k-NN</vt:lpstr>
      <vt:lpstr>Outline</vt:lpstr>
      <vt:lpstr>Decision Tree</vt:lpstr>
      <vt:lpstr>Definitions</vt:lpstr>
      <vt:lpstr>Decision Boundaries</vt:lpstr>
      <vt:lpstr>Creating Optimal Decision Trees</vt:lpstr>
      <vt:lpstr>Creating Optimal Decision Trees</vt:lpstr>
      <vt:lpstr>Creating Optimal Decision Trees</vt:lpstr>
      <vt:lpstr>Creating Optimal Decision Trees</vt:lpstr>
      <vt:lpstr>Creating Optimal Decision Trees</vt:lpstr>
      <vt:lpstr>Pros and Cons of Decision Trees</vt:lpstr>
      <vt:lpstr>Outline</vt:lpstr>
      <vt:lpstr>Summary</vt:lpstr>
      <vt:lpstr>Sources on k-NN</vt:lpstr>
      <vt:lpstr>Sources on Decision Tree</vt:lpstr>
      <vt:lpstr>Thank you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Introduction of machine learning</dc:title>
  <dc:creator>Lauren Steimle</dc:creator>
  <cp:lastModifiedBy>Lauren Steimle</cp:lastModifiedBy>
  <cp:revision>89</cp:revision>
  <dcterms:created xsi:type="dcterms:W3CDTF">2014-01-24T04:18:24Z</dcterms:created>
  <dcterms:modified xsi:type="dcterms:W3CDTF">2014-02-23T19:37:43Z</dcterms:modified>
</cp:coreProperties>
</file>