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9" r:id="rId16"/>
    <p:sldId id="270" r:id="rId17"/>
    <p:sldId id="271" r:id="rId18"/>
    <p:sldId id="263" r:id="rId19"/>
    <p:sldId id="264" r:id="rId20"/>
    <p:sldId id="265" r:id="rId21"/>
    <p:sldId id="266" r:id="rId22"/>
    <p:sldId id="267" r:id="rId23"/>
    <p:sldId id="26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17,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nyu.edu/~rostami/presentations/L1_vs_L2.pdf" TargetMode="External"/><Relationship Id="rId4" Type="http://schemas.openxmlformats.org/officeDocument/2006/relationships/hyperlink" Target="http://www.cnblogs.com/jerrylead/archive/2011/03/05/1971867.html" TargetMode="External"/><Relationship Id="rId5" Type="http://schemas.openxmlformats.org/officeDocument/2006/relationships/hyperlink" Target="http://en.wikipedia.org/wiki/Logistic_regression" TargetMode="External"/><Relationship Id="rId6" Type="http://schemas.openxmlformats.org/officeDocument/2006/relationships/hyperlink" Target="http://rorasa.wordpress.com/2012/05/13/l0-norm-l1-norm-l2-norm-l-infinity-nor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classroom.stanford.edu/MainFolder/CoursePage.php?course=Machine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L1, L2 </a:t>
            </a:r>
            <a:r>
              <a:rPr lang="en-US" dirty="0" smtClean="0"/>
              <a:t>Norm</a:t>
            </a:r>
          </a:p>
          <a:p>
            <a:endParaRPr lang="en-US" dirty="0"/>
          </a:p>
          <a:p>
            <a:r>
              <a:rPr lang="en-US" dirty="0" smtClean="0"/>
              <a:t>Summary and addition to Andrew Ng’s lectures on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Function for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function of linear regression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not be applied to logistic regression, because the function is non-convex and thus hard to be minimized</a:t>
            </a:r>
          </a:p>
          <a:p>
            <a:endParaRPr lang="en-US" dirty="0"/>
          </a:p>
        </p:txBody>
      </p:sp>
      <p:pic>
        <p:nvPicPr>
          <p:cNvPr id="4" name="Picture 3" descr="Screen Shot 2014-02-19 at 1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3352800" cy="6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function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</a:p>
        </p:txBody>
      </p:sp>
      <p:pic>
        <p:nvPicPr>
          <p:cNvPr id="4" name="Picture 3" descr="Screen Shot 2014-02-19 at 1.2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323652"/>
            <a:ext cx="5943600" cy="929235"/>
          </a:xfrm>
          <a:prstGeom prst="rect">
            <a:avLst/>
          </a:prstGeom>
        </p:spPr>
      </p:pic>
      <p:pic>
        <p:nvPicPr>
          <p:cNvPr id="5" name="Picture 4" descr="Screen Shot 2014-02-19 at 1.2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32" y="3446172"/>
            <a:ext cx="3224943" cy="2386457"/>
          </a:xfrm>
          <a:prstGeom prst="rect">
            <a:avLst/>
          </a:prstGeom>
        </p:spPr>
      </p:pic>
      <p:pic>
        <p:nvPicPr>
          <p:cNvPr id="6" name="Picture 5" descr="Screen Shot 2014-02-19 at 1.27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85" y="3446172"/>
            <a:ext cx="2546524" cy="23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0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Minimize the total cost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the best set of parameters </a:t>
            </a:r>
            <a:r>
              <a:rPr lang="en-US" dirty="0" err="1" smtClean="0"/>
              <a:t>θ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Methods: Gradient descent, mean square           </a:t>
            </a:r>
          </a:p>
        </p:txBody>
      </p:sp>
      <p:pic>
        <p:nvPicPr>
          <p:cNvPr id="4" name="Picture 3" descr="Screen Shot 2014-02-19 at 1.3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895600"/>
            <a:ext cx="4267200" cy="769195"/>
          </a:xfrm>
          <a:prstGeom prst="rect">
            <a:avLst/>
          </a:prstGeom>
        </p:spPr>
      </p:pic>
      <p:pic>
        <p:nvPicPr>
          <p:cNvPr id="5" name="Picture 4" descr="Screen Shot 2014-02-19 at 1.4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4168698"/>
            <a:ext cx="1524000" cy="5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 to find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65" y="2323652"/>
            <a:ext cx="8209468" cy="411861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tep 1. randomly assign values to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Step 2. update </a:t>
            </a:r>
            <a:r>
              <a:rPr lang="en-US" dirty="0" err="1" smtClean="0"/>
              <a:t>θ</a:t>
            </a:r>
            <a:r>
              <a:rPr lang="en-US" dirty="0" smtClean="0"/>
              <a:t> according to following algorithm until reach the minimum J(</a:t>
            </a:r>
            <a:r>
              <a:rPr lang="en-US" dirty="0" err="1" smtClean="0"/>
              <a:t>θ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 descr="Screen Shot 2014-02-19 at 1.5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6" y="3578403"/>
            <a:ext cx="6288371" cy="614764"/>
          </a:xfrm>
          <a:prstGeom prst="rect">
            <a:avLst/>
          </a:prstGeom>
        </p:spPr>
      </p:pic>
      <p:pic>
        <p:nvPicPr>
          <p:cNvPr id="5" name="Picture 4" descr="Screen Shot 2014-02-19 at 1.5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4166979"/>
            <a:ext cx="6330217" cy="2340755"/>
          </a:xfrm>
          <a:prstGeom prst="rect">
            <a:avLst/>
          </a:prstGeom>
        </p:spPr>
      </p:pic>
      <p:pic>
        <p:nvPicPr>
          <p:cNvPr id="6" name="Picture 5" descr="Screen Shot 2014-02-19 at 2.04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99" y="5663204"/>
            <a:ext cx="5519507" cy="7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Square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the feature matrix, the class labels be Y vector, then we can calculate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the parameters directly 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ean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759788"/>
            <a:ext cx="3810000" cy="10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Emails: Spam, work, personal</a:t>
            </a:r>
          </a:p>
          <a:p>
            <a:pPr lvl="1"/>
            <a:r>
              <a:rPr lang="en-US" dirty="0" smtClean="0"/>
              <a:t>Y=1,2,3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Weather: sunny, rain, snow, windy</a:t>
            </a:r>
          </a:p>
          <a:p>
            <a:pPr lvl="1"/>
            <a:r>
              <a:rPr lang="en-US" dirty="0" smtClean="0"/>
              <a:t>Y=1,2,3,4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2-19 at 10.57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3"/>
          <a:stretch/>
        </p:blipFill>
        <p:spPr>
          <a:xfrm>
            <a:off x="4645152" y="2313431"/>
            <a:ext cx="3535178" cy="373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0165" y="355600"/>
            <a:ext cx="7024744" cy="1143000"/>
          </a:xfrm>
        </p:spPr>
        <p:txBody>
          <a:bodyPr/>
          <a:lstStyle/>
          <a:p>
            <a:r>
              <a:rPr lang="en-US" dirty="0" smtClean="0"/>
              <a:t>One-</a:t>
            </a:r>
            <a:r>
              <a:rPr lang="en-US" dirty="0" err="1" smtClean="0"/>
              <a:t>vs</a:t>
            </a:r>
            <a:r>
              <a:rPr lang="en-US" dirty="0" smtClean="0"/>
              <a:t>-all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4-02-19 at 11.19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953"/>
          <a:stretch/>
        </p:blipFill>
        <p:spPr>
          <a:xfrm>
            <a:off x="482600" y="1739900"/>
            <a:ext cx="8212111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</a:t>
            </a:r>
            <a:r>
              <a:rPr lang="en-US" dirty="0" err="1" smtClean="0"/>
              <a:t>vs</a:t>
            </a:r>
            <a:r>
              <a:rPr lang="en-US" dirty="0" smtClean="0"/>
              <a:t>-all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933" y="2358952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rain a logistic regression classifier </a:t>
            </a:r>
          </a:p>
          <a:p>
            <a:pPr marL="68580" indent="0">
              <a:buNone/>
            </a:pPr>
            <a:r>
              <a:rPr lang="en-US" dirty="0" smtClean="0"/>
              <a:t>For each class </a:t>
            </a:r>
            <a:r>
              <a:rPr lang="en-US" dirty="0" err="1" smtClean="0"/>
              <a:t>i</a:t>
            </a:r>
            <a:r>
              <a:rPr lang="en-US" dirty="0" smtClean="0"/>
              <a:t> to predict the probability that y=</a:t>
            </a:r>
            <a:r>
              <a:rPr lang="en-US" dirty="0" err="1" smtClean="0"/>
              <a:t>i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For k classes, we need to train k classifiers</a:t>
            </a:r>
          </a:p>
          <a:p>
            <a:pPr marL="6858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r>
              <a:rPr lang="en-US" dirty="0" smtClean="0"/>
              <a:t>Given a new input x, feed x into the each of the classifier, pick the class </a:t>
            </a:r>
            <a:r>
              <a:rPr lang="en-US" dirty="0" err="1" smtClean="0"/>
              <a:t>i</a:t>
            </a:r>
            <a:r>
              <a:rPr lang="en-US" dirty="0" smtClean="0"/>
              <a:t> that maximize the probability</a:t>
            </a:r>
            <a:endParaRPr lang="en-US" dirty="0"/>
          </a:p>
        </p:txBody>
      </p:sp>
      <p:pic>
        <p:nvPicPr>
          <p:cNvPr id="4" name="Picture 3" descr="Screen Shot 2014-02-19 at 11.27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/>
        </p:blipFill>
        <p:spPr>
          <a:xfrm>
            <a:off x="6464300" y="2221464"/>
            <a:ext cx="11049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9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 is a total size or length of all vectors in a vector space or matrices</a:t>
            </a:r>
          </a:p>
          <a:p>
            <a:r>
              <a:rPr lang="en-US" dirty="0" smtClean="0"/>
              <a:t>Given a vector space V, a norm on V is a function p: V</a:t>
            </a:r>
            <a:r>
              <a:rPr lang="en-US" dirty="0" smtClean="0"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 with the following properties:</a:t>
            </a:r>
          </a:p>
          <a:p>
            <a:pPr lvl="1"/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</a:t>
            </a:r>
            <a:r>
              <a:rPr lang="en-US" b="1" dirty="0" err="1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)=|</a:t>
            </a:r>
            <a:r>
              <a:rPr lang="en-US" dirty="0" err="1" smtClean="0">
                <a:sym typeface="Wingdings"/>
              </a:rPr>
              <a:t>a|p</a:t>
            </a:r>
            <a:r>
              <a:rPr lang="en-US" dirty="0" smtClean="0">
                <a:sym typeface="Wingdings"/>
              </a:rPr>
              <a:t>(</a:t>
            </a:r>
            <a:r>
              <a:rPr lang="en-US" b="1" dirty="0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) (absolute homogeneity)</a:t>
            </a:r>
          </a:p>
          <a:p>
            <a:pPr lvl="1"/>
            <a:r>
              <a:rPr lang="en-US" dirty="0" smtClean="0">
                <a:sym typeface="Wingdings"/>
              </a:rPr>
              <a:t>P(</a:t>
            </a:r>
            <a:r>
              <a:rPr lang="en-US" b="1" dirty="0" err="1" smtClean="0">
                <a:sym typeface="Wingdings"/>
              </a:rPr>
              <a:t>u</a:t>
            </a:r>
            <a:r>
              <a:rPr lang="en-US" dirty="0" err="1" smtClean="0">
                <a:sym typeface="Wingdings"/>
              </a:rPr>
              <a:t>+</a:t>
            </a:r>
            <a:r>
              <a:rPr lang="en-US" b="1" dirty="0" err="1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)&lt;= p(</a:t>
            </a:r>
            <a:r>
              <a:rPr lang="en-US" b="1" dirty="0" smtClean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)+p(</a:t>
            </a:r>
            <a:r>
              <a:rPr lang="en-US" b="1" dirty="0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) (triangle inequality)</a:t>
            </a:r>
          </a:p>
          <a:p>
            <a:pPr lvl="1"/>
            <a:r>
              <a:rPr lang="en-US" dirty="0" smtClean="0">
                <a:sym typeface="Wingdings"/>
              </a:rPr>
              <a:t>If p(</a:t>
            </a:r>
            <a:r>
              <a:rPr lang="en-US" b="1" dirty="0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)=0, then </a:t>
            </a:r>
            <a:r>
              <a:rPr lang="en-US" b="1" dirty="0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 is the zero vector</a:t>
            </a:r>
          </a:p>
          <a:p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6444" y="5709518"/>
            <a:ext cx="4163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</a:t>
            </a:r>
            <a:r>
              <a:rPr lang="en-US" sz="1000" dirty="0"/>
              <a:t>://</a:t>
            </a:r>
            <a:r>
              <a:rPr lang="en-US" sz="1000" dirty="0" err="1"/>
              <a:t>en.wikipedia.org</a:t>
            </a:r>
            <a:r>
              <a:rPr lang="en-US" sz="1000" dirty="0"/>
              <a:t>/wiki/Norm_(mathematics)</a:t>
            </a:r>
          </a:p>
        </p:txBody>
      </p:sp>
    </p:spTree>
    <p:extLst>
      <p:ext uri="{BB962C8B-B14F-4D97-AF65-F5344CB8AC3E}">
        <p14:creationId xmlns:p14="http://schemas.microsoft.com/office/powerpoint/2010/main" val="144323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dirty="0" smtClean="0"/>
              <a:t>x</a:t>
            </a:r>
            <a:r>
              <a:rPr lang="en-US" dirty="0" smtClean="0"/>
              <a:t> to be a vector or a matrix, then the </a:t>
            </a:r>
            <a:r>
              <a:rPr lang="en-US" dirty="0" err="1" smtClean="0"/>
              <a:t>ln</a:t>
            </a:r>
            <a:r>
              <a:rPr lang="en-US" dirty="0" smtClean="0"/>
              <a:t> norm of </a:t>
            </a:r>
            <a:r>
              <a:rPr lang="en-US" b="1" dirty="0" smtClean="0"/>
              <a:t>x</a:t>
            </a:r>
            <a:r>
              <a:rPr lang="en-US" dirty="0" smtClean="0"/>
              <a:t>  is defined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Mathematic properties of difference norm are very different</a:t>
            </a:r>
            <a:endParaRPr lang="en-US" dirty="0"/>
          </a:p>
        </p:txBody>
      </p:sp>
      <p:pic>
        <p:nvPicPr>
          <p:cNvPr id="4" name="Picture 3" descr="Screen Shot 2014-02-19 at 12.5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4660900" cy="1131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5613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http</a:t>
            </a:r>
            <a:r>
              <a:rPr lang="en-US" sz="1000" dirty="0"/>
              <a:t>://</a:t>
            </a:r>
            <a:r>
              <a:rPr lang="en-US" sz="1000" dirty="0" err="1"/>
              <a:t>rorasa.wordpress.com</a:t>
            </a:r>
            <a:r>
              <a:rPr lang="en-US" sz="1000" dirty="0"/>
              <a:t>/2012/05/13/l0-norm-l1-norm-l2-norm-l-infinity-norm/</a:t>
            </a:r>
          </a:p>
        </p:txBody>
      </p:sp>
    </p:spTree>
    <p:extLst>
      <p:ext uri="{BB962C8B-B14F-4D97-AF65-F5344CB8AC3E}">
        <p14:creationId xmlns:p14="http://schemas.microsoft.com/office/powerpoint/2010/main" val="38295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40262"/>
            <a:ext cx="7024744" cy="1143000"/>
          </a:xfrm>
        </p:spPr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Predict continuous values as outcomes</a:t>
            </a:r>
          </a:p>
          <a:p>
            <a:r>
              <a:rPr lang="en-US" dirty="0" smtClean="0"/>
              <a:t>Categorical outcome violates the linearity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18" y="1681327"/>
            <a:ext cx="4440775" cy="293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3318" y="461142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File:Linear_regression.svg</a:t>
            </a:r>
            <a:endParaRPr lang="en-US" sz="1000" dirty="0"/>
          </a:p>
        </p:txBody>
      </p:sp>
      <p:pic>
        <p:nvPicPr>
          <p:cNvPr id="6" name="Picture 5" descr="Screen Shot 2014-02-19 at 12.0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517900"/>
            <a:ext cx="1968500" cy="596900"/>
          </a:xfrm>
          <a:prstGeom prst="rect">
            <a:avLst/>
          </a:prstGeom>
        </p:spPr>
      </p:pic>
      <p:pic>
        <p:nvPicPr>
          <p:cNvPr id="7" name="Picture 6" descr="Screen Shot 2014-02-19 at 12.04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009900"/>
            <a:ext cx="3479800" cy="59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0618" y="4488316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Area(m^2)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992" y="1681327"/>
            <a:ext cx="166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Price($1000)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0500" y="2519527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=x+5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L1-norm (Manhattan norm)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Manhattan distance defined as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8100" y="5832629"/>
            <a:ext cx="538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Taxicab_geometry</a:t>
            </a:r>
            <a:endParaRPr lang="en-US" sz="1000" dirty="0"/>
          </a:p>
        </p:txBody>
      </p:sp>
      <p:pic>
        <p:nvPicPr>
          <p:cNvPr id="7" name="Picture 6" descr="Screen Shot 2014-02-19 at 12.5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603500"/>
            <a:ext cx="2400300" cy="977900"/>
          </a:xfrm>
          <a:prstGeom prst="rect">
            <a:avLst/>
          </a:prstGeom>
        </p:spPr>
      </p:pic>
      <p:pic>
        <p:nvPicPr>
          <p:cNvPr id="8" name="Picture 7" descr="Screen Shot 2014-02-19 at 1.0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65851"/>
            <a:ext cx="4813300" cy="16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21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L2-Euclidean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Euclidean distance defined as</a:t>
            </a:r>
            <a:endParaRPr lang="en-US" dirty="0"/>
          </a:p>
        </p:txBody>
      </p:sp>
      <p:pic>
        <p:nvPicPr>
          <p:cNvPr id="6" name="Picture 5" descr="Screen Shot 2014-02-19 at 1.0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4229100"/>
            <a:ext cx="4076700" cy="1066800"/>
          </a:xfrm>
          <a:prstGeom prst="rect">
            <a:avLst/>
          </a:prstGeom>
        </p:spPr>
      </p:pic>
      <p:pic>
        <p:nvPicPr>
          <p:cNvPr id="7" name="Picture 6" descr="Screen Shot 2014-02-19 at 1.05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2730500"/>
            <a:ext cx="2146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 </a:t>
            </a:r>
            <a:r>
              <a:rPr lang="en-US" dirty="0" smtClean="0"/>
              <a:t>= (1,2,3)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00031"/>
              </p:ext>
            </p:extLst>
          </p:nvPr>
        </p:nvGraphicFramePr>
        <p:xfrm>
          <a:off x="1625600" y="3149600"/>
          <a:ext cx="619520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802"/>
                <a:gridCol w="1548802"/>
                <a:gridCol w="1548802"/>
                <a:gridCol w="1548802"/>
              </a:tblGrid>
              <a:tr h="776568">
                <a:tc>
                  <a:txBody>
                    <a:bodyPr/>
                    <a:lstStyle/>
                    <a:p>
                      <a:r>
                        <a:rPr lang="en-US" dirty="0" smtClean="0"/>
                        <a:t>Norm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|x|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1+2+3=6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6.000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|x|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√1+4+9=√14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6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L1&amp;L2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Regulation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Shot 2014-02-19 at 2.2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842013"/>
            <a:ext cx="5435600" cy="1114995"/>
          </a:xfrm>
          <a:prstGeom prst="rect">
            <a:avLst/>
          </a:prstGeom>
        </p:spPr>
      </p:pic>
      <p:pic>
        <p:nvPicPr>
          <p:cNvPr id="9" name="Picture 8" descr="Screen Shot 2014-02-19 at 2.24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140541"/>
            <a:ext cx="4419600" cy="2339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600" y="603268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cs.nyu.edu</a:t>
            </a:r>
            <a:r>
              <a:rPr lang="en-US" sz="1000" dirty="0"/>
              <a:t>/~</a:t>
            </a:r>
            <a:r>
              <a:rPr lang="en-US" sz="1000" dirty="0" err="1"/>
              <a:t>rostami</a:t>
            </a:r>
            <a:r>
              <a:rPr lang="en-US" sz="1000" dirty="0"/>
              <a:t>/presentations/L1_vs_L2.pdf</a:t>
            </a:r>
          </a:p>
        </p:txBody>
      </p:sp>
    </p:spTree>
    <p:extLst>
      <p:ext uri="{BB962C8B-B14F-4D97-AF65-F5344CB8AC3E}">
        <p14:creationId xmlns:p14="http://schemas.microsoft.com/office/powerpoint/2010/main" val="4595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Machine Learning” Online </a:t>
            </a:r>
            <a:r>
              <a:rPr lang="en-US" dirty="0" smtClean="0"/>
              <a:t>Course, Andrew </a:t>
            </a:r>
            <a:r>
              <a:rPr lang="en-US" dirty="0" err="1" smtClean="0"/>
              <a:t>Ng,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://openclassroom.stanford.edu/MainFolder/CoursePage.php?course=MachineLearning</a:t>
            </a:r>
            <a:endParaRPr lang="en-US" dirty="0"/>
          </a:p>
          <a:p>
            <a:r>
              <a:rPr lang="en-US" dirty="0" err="1"/>
              <a:t>Afshin</a:t>
            </a:r>
            <a:r>
              <a:rPr lang="en-US" dirty="0"/>
              <a:t> </a:t>
            </a:r>
            <a:r>
              <a:rPr lang="en-US" dirty="0" err="1" smtClean="0"/>
              <a:t>Rostami</a:t>
            </a:r>
            <a:r>
              <a:rPr lang="en-US" dirty="0" smtClean="0"/>
              <a:t>, </a:t>
            </a:r>
            <a:r>
              <a:rPr lang="en-US" dirty="0" err="1" smtClean="0"/>
              <a:t>Andew</a:t>
            </a:r>
            <a:r>
              <a:rPr lang="en-US" dirty="0" smtClean="0"/>
              <a:t> Ng. "</a:t>
            </a:r>
            <a:r>
              <a:rPr lang="en-US" dirty="0"/>
              <a:t>L1 vs. L2 Regularization and feature selection.” 2004, </a:t>
            </a:r>
            <a:r>
              <a:rPr lang="en-US" dirty="0">
                <a:hlinkClick r:id="rId3"/>
              </a:rPr>
              <a:t>http://cs.nyu.edu/~</a:t>
            </a:r>
            <a:r>
              <a:rPr lang="en-US" dirty="0" smtClean="0">
                <a:hlinkClick r:id="rId3"/>
              </a:rPr>
              <a:t>rostami/presentations/L1_vs_L2</a:t>
            </a:r>
            <a:r>
              <a:rPr lang="en-US" dirty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JerryLead</a:t>
            </a:r>
            <a:r>
              <a:rPr lang="en-US" dirty="0"/>
              <a:t>, 2011, </a:t>
            </a:r>
            <a:r>
              <a:rPr lang="en-US" dirty="0">
                <a:hlinkClick r:id="rId4"/>
              </a:rPr>
              <a:t>http://www.cnblogs.com/jerrylead/archive/2011/03/05/1971867.</a:t>
            </a:r>
            <a:r>
              <a:rPr lang="en-US" dirty="0" smtClean="0">
                <a:hlinkClick r:id="rId4"/>
              </a:rPr>
              <a:t>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http://en.wikipedia.org/wiki/</a:t>
            </a:r>
            <a:r>
              <a:rPr lang="en-US" dirty="0" smtClean="0">
                <a:hlinkClick r:id="rId5"/>
              </a:rPr>
              <a:t>Logistic_regression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Book of </a:t>
            </a:r>
            <a:r>
              <a:rPr lang="en-US" dirty="0" err="1" smtClean="0"/>
              <a:t>Rorasa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http://rorasa.wordpress.com/2012/05/13/l0-norm-l1-norm-l2-norm-l-infinity-norm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“classification algorithm</a:t>
            </a:r>
            <a:r>
              <a:rPr lang="en-US" dirty="0" smtClean="0"/>
              <a:t>”. </a:t>
            </a:r>
            <a:r>
              <a:rPr lang="en-US" altLang="zh-CN" dirty="0" smtClean="0"/>
              <a:t>In nature, it is a transformed linear regression</a:t>
            </a:r>
            <a:endParaRPr lang="en-US" dirty="0" smtClean="0"/>
          </a:p>
          <a:p>
            <a:r>
              <a:rPr lang="en-US" dirty="0" smtClean="0"/>
              <a:t>Transform the output to the range of 0~1 and then project the continuous results to </a:t>
            </a:r>
            <a:r>
              <a:rPr lang="en-US" dirty="0" smtClean="0"/>
              <a:t>discrete category</a:t>
            </a:r>
          </a:p>
          <a:p>
            <a:pPr lvl="1"/>
            <a:r>
              <a:rPr lang="en-US" dirty="0" smtClean="0"/>
              <a:t>predict class label base on features</a:t>
            </a:r>
            <a:endParaRPr lang="en-US" dirty="0"/>
          </a:p>
          <a:p>
            <a:pPr lvl="1"/>
            <a:r>
              <a:rPr lang="en-US" dirty="0" smtClean="0"/>
              <a:t>i.e. Predict whether a patient has a given disease based on their age, gender, body mass index, blood test, etc.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6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Logistic Regression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Binomial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possible outcomes</a:t>
            </a:r>
          </a:p>
          <a:p>
            <a:endParaRPr lang="en-US" dirty="0" smtClean="0"/>
          </a:p>
          <a:p>
            <a:r>
              <a:rPr lang="en-US" dirty="0" smtClean="0"/>
              <a:t>i.e. spam or nor spam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Multinomial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 or more types of outcomes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i.e. Disease A, B,C..</a:t>
            </a:r>
          </a:p>
          <a:p>
            <a:endParaRPr lang="en-US" dirty="0"/>
          </a:p>
        </p:txBody>
      </p:sp>
      <p:pic>
        <p:nvPicPr>
          <p:cNvPr id="9" name="Picture 8" descr="Screen Shot 2014-02-19 at 12.1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52" y="5130800"/>
            <a:ext cx="3594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2-19 at 12.11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1"/>
          <a:stretch/>
        </p:blipFill>
        <p:spPr>
          <a:xfrm>
            <a:off x="5410200" y="2806700"/>
            <a:ext cx="31623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81060"/>
            <a:ext cx="7024744" cy="1143000"/>
          </a:xfrm>
        </p:spPr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9916" y="560914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File:Logistic-curve.svg</a:t>
            </a:r>
            <a:endParaRPr lang="en-US" sz="1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5" name="Picture 14" descr="600px-Logistic-curv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32000"/>
            <a:ext cx="5395889" cy="35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 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F(t): Probability of dependent variable belongs to the certain category</a:t>
            </a:r>
          </a:p>
          <a:p>
            <a:endParaRPr lang="en-US" dirty="0"/>
          </a:p>
          <a:p>
            <a:r>
              <a:rPr lang="en-US" dirty="0" smtClean="0"/>
              <a:t>Link between linear regression and probability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76300" y="2451100"/>
            <a:ext cx="2832100" cy="127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-infinity&lt;Input&lt;infinity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08400" y="30861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32300" y="2451100"/>
            <a:ext cx="1549400" cy="127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Logistic function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>
            <a:off x="5981700" y="3086100"/>
            <a:ext cx="6223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604000" y="2565400"/>
            <a:ext cx="2019300" cy="1016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0&lt;=Output&lt;=1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898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Continuous</a:t>
            </a:r>
            <a:r>
              <a:rPr lang="en-US" dirty="0" err="1" smtClean="0">
                <a:sym typeface="Wingdings"/>
              </a:rPr>
              <a:t>Discrete</a:t>
            </a:r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Y=1 if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θ</a:t>
            </a:r>
            <a:r>
              <a:rPr lang="en-US" dirty="0" smtClean="0"/>
              <a:t>(x) ≥ 0.5</a:t>
            </a:r>
          </a:p>
          <a:p>
            <a:pPr lvl="1"/>
            <a:r>
              <a:rPr lang="en-US" dirty="0" err="1" smtClean="0"/>
              <a:t>θ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≥ 0</a:t>
            </a:r>
          </a:p>
          <a:p>
            <a:r>
              <a:rPr lang="en-US" dirty="0" smtClean="0"/>
              <a:t>Y=0 if </a:t>
            </a:r>
            <a:r>
              <a:rPr lang="en-US" dirty="0" err="1"/>
              <a:t>h</a:t>
            </a:r>
            <a:r>
              <a:rPr lang="en-US" baseline="-25000" dirty="0" err="1"/>
              <a:t>θ</a:t>
            </a:r>
            <a:r>
              <a:rPr lang="en-US" dirty="0"/>
              <a:t>(x) </a:t>
            </a:r>
            <a:r>
              <a:rPr lang="en-US" dirty="0" smtClean="0"/>
              <a:t>&lt; 0.5</a:t>
            </a:r>
          </a:p>
          <a:p>
            <a:pPr lvl="1"/>
            <a:r>
              <a:rPr lang="en-US" dirty="0" err="1"/>
              <a:t>θ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0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600px-Logistic-curv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48" y="2323652"/>
            <a:ext cx="4645917" cy="3097278"/>
          </a:xfrm>
          <a:prstGeom prst="rect">
            <a:avLst/>
          </a:prstGeom>
        </p:spPr>
      </p:pic>
      <p:pic>
        <p:nvPicPr>
          <p:cNvPr id="6" name="Picture 5" descr="Screen Shot 2014-02-19 at 12.11.4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1" b="51846"/>
          <a:stretch/>
        </p:blipFill>
        <p:spPr>
          <a:xfrm>
            <a:off x="990600" y="2806700"/>
            <a:ext cx="3162300" cy="8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260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Linear Boundary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/>
              <a:t>θ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=</a:t>
            </a:r>
          </a:p>
          <a:p>
            <a:r>
              <a:rPr lang="en-US" dirty="0" err="1" smtClean="0"/>
              <a:t>θ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 smtClean="0"/>
              <a:t>0, fall on the  </a:t>
            </a:r>
          </a:p>
          <a:p>
            <a:pPr marL="68580" indent="0">
              <a:buNone/>
            </a:pPr>
            <a:r>
              <a:rPr lang="en-US" dirty="0" smtClean="0"/>
              <a:t>Upper side of the line, </a:t>
            </a:r>
          </a:p>
          <a:p>
            <a:pPr marL="68580" indent="0">
              <a:buNone/>
            </a:pPr>
            <a:r>
              <a:rPr lang="en-US" dirty="0" smtClean="0"/>
              <a:t>Predicting y=1</a:t>
            </a:r>
          </a:p>
          <a:p>
            <a:r>
              <a:rPr lang="en-US" dirty="0" err="1" smtClean="0"/>
              <a:t>θ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&lt; 0, fall on the lower </a:t>
            </a:r>
          </a:p>
          <a:p>
            <a:pPr marL="68580" indent="0">
              <a:buNone/>
            </a:pPr>
            <a:r>
              <a:rPr lang="en-US" dirty="0" smtClean="0"/>
              <a:t>side of the Line, predicting</a:t>
            </a:r>
          </a:p>
          <a:p>
            <a:pPr marL="68580" indent="0">
              <a:buNone/>
            </a:pPr>
            <a:r>
              <a:rPr lang="en-US" dirty="0" smtClean="0"/>
              <a:t>Y=0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4-02-19 at 12.34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19731" r="62478"/>
          <a:stretch/>
        </p:blipFill>
        <p:spPr>
          <a:xfrm>
            <a:off x="5109746" y="2641152"/>
            <a:ext cx="3142381" cy="2638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619796" y="2641152"/>
            <a:ext cx="2448438" cy="3014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4-02-19 at 12.34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t="39124" r="1629" b="42551"/>
          <a:stretch/>
        </p:blipFill>
        <p:spPr>
          <a:xfrm>
            <a:off x="1475292" y="2323652"/>
            <a:ext cx="3783952" cy="445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5774" y="50985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θ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endParaRPr lang="en-US" dirty="0"/>
          </a:p>
        </p:txBody>
      </p:sp>
      <p:pic>
        <p:nvPicPr>
          <p:cNvPr id="10" name="Picture 9" descr="Screen Shot 2014-02-19 at 12.34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0" t="39124" r="3884" b="42551"/>
          <a:stretch/>
        </p:blipFill>
        <p:spPr>
          <a:xfrm>
            <a:off x="2454484" y="2768849"/>
            <a:ext cx="2223944" cy="4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Nonlinear Boundary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θ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=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θ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≥ 0, </a:t>
            </a:r>
            <a:r>
              <a:rPr lang="en-US" dirty="0" smtClean="0"/>
              <a:t>fall outside circle,</a:t>
            </a:r>
          </a:p>
          <a:p>
            <a:pPr marL="68580" indent="0">
              <a:buNone/>
            </a:pPr>
            <a:r>
              <a:rPr lang="en-US" dirty="0" smtClean="0"/>
              <a:t>Predict y=1</a:t>
            </a:r>
          </a:p>
          <a:p>
            <a:r>
              <a:rPr lang="en-US" dirty="0" err="1"/>
              <a:t>θ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0, fall </a:t>
            </a:r>
            <a:r>
              <a:rPr lang="en-US" dirty="0" smtClean="0"/>
              <a:t>inside </a:t>
            </a:r>
            <a:r>
              <a:rPr lang="en-US" dirty="0"/>
              <a:t>circle,</a:t>
            </a:r>
          </a:p>
          <a:p>
            <a:pPr marL="68580" indent="0">
              <a:buNone/>
            </a:pPr>
            <a:r>
              <a:rPr lang="en-US" dirty="0"/>
              <a:t>Predict y</a:t>
            </a:r>
            <a:r>
              <a:rPr lang="en-US" dirty="0" smtClean="0"/>
              <a:t>=0</a:t>
            </a:r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2-19 at 12.46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7334" b="49282"/>
          <a:stretch/>
        </p:blipFill>
        <p:spPr>
          <a:xfrm>
            <a:off x="1524000" y="2323652"/>
            <a:ext cx="4051300" cy="951785"/>
          </a:xfrm>
          <a:prstGeom prst="rect">
            <a:avLst/>
          </a:prstGeom>
        </p:spPr>
      </p:pic>
      <p:pic>
        <p:nvPicPr>
          <p:cNvPr id="5" name="Picture 4" descr="Screen Shot 2014-02-19 at 12.46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3" t="7334" r="3720" b="49282"/>
          <a:stretch/>
        </p:blipFill>
        <p:spPr>
          <a:xfrm>
            <a:off x="2337820" y="3386998"/>
            <a:ext cx="1917094" cy="781078"/>
          </a:xfrm>
          <a:prstGeom prst="rect">
            <a:avLst/>
          </a:prstGeom>
        </p:spPr>
      </p:pic>
      <p:pic>
        <p:nvPicPr>
          <p:cNvPr id="6" name="Picture 5" descr="Screen Shot 2014-02-19 at 12.46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61911"/>
          <a:stretch/>
        </p:blipFill>
        <p:spPr>
          <a:xfrm>
            <a:off x="5575300" y="2170664"/>
            <a:ext cx="3116194" cy="2929742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6131779" y="2934224"/>
            <a:ext cx="1689030" cy="1596312"/>
          </a:xfrm>
          <a:prstGeom prst="donut">
            <a:avLst>
              <a:gd name="adj" fmla="val 2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8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3486</TotalTime>
  <Words>792</Words>
  <Application>Microsoft Macintosh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Logistic Regression</vt:lpstr>
      <vt:lpstr>Linear Regression</vt:lpstr>
      <vt:lpstr>What is Logistic Regression</vt:lpstr>
      <vt:lpstr>Two types of Logistic Regression</vt:lpstr>
      <vt:lpstr>Logistic Function</vt:lpstr>
      <vt:lpstr>Logistic Function Summary</vt:lpstr>
      <vt:lpstr>Decision Boundary</vt:lpstr>
      <vt:lpstr>Linear Boundary Example</vt:lpstr>
      <vt:lpstr>Nonlinear Boundary Example</vt:lpstr>
      <vt:lpstr>Cost Function for Linear Regression</vt:lpstr>
      <vt:lpstr>Cost function for logistic regression</vt:lpstr>
      <vt:lpstr>Estimate Parameters</vt:lpstr>
      <vt:lpstr>Gradient descent to find parameters</vt:lpstr>
      <vt:lpstr>Mean Square method</vt:lpstr>
      <vt:lpstr>Multinomial Classification </vt:lpstr>
      <vt:lpstr>One-vs-all Regression</vt:lpstr>
      <vt:lpstr>One-vs-all Summary</vt:lpstr>
      <vt:lpstr>Norm</vt:lpstr>
      <vt:lpstr>Ln Norm</vt:lpstr>
      <vt:lpstr>L1-norm (Manhattan norm)</vt:lpstr>
      <vt:lpstr>L2-Euclidean norm</vt:lpstr>
      <vt:lpstr>Example</vt:lpstr>
      <vt:lpstr>L1&amp;L2 regulation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creator>Lydia</dc:creator>
  <cp:lastModifiedBy>Lydia</cp:lastModifiedBy>
  <cp:revision>59</cp:revision>
  <dcterms:created xsi:type="dcterms:W3CDTF">2014-02-17T02:57:29Z</dcterms:created>
  <dcterms:modified xsi:type="dcterms:W3CDTF">2014-02-19T20:32:28Z</dcterms:modified>
</cp:coreProperties>
</file>