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32"/>
  </p:notesMasterIdLst>
  <p:sldIdLst>
    <p:sldId id="256" r:id="rId2"/>
    <p:sldId id="288" r:id="rId3"/>
    <p:sldId id="309" r:id="rId4"/>
    <p:sldId id="289" r:id="rId5"/>
    <p:sldId id="310" r:id="rId6"/>
    <p:sldId id="293" r:id="rId7"/>
    <p:sldId id="291" r:id="rId8"/>
    <p:sldId id="311" r:id="rId9"/>
    <p:sldId id="292" r:id="rId10"/>
    <p:sldId id="294" r:id="rId11"/>
    <p:sldId id="313" r:id="rId12"/>
    <p:sldId id="295" r:id="rId13"/>
    <p:sldId id="296" r:id="rId14"/>
    <p:sldId id="297" r:id="rId15"/>
    <p:sldId id="298" r:id="rId16"/>
    <p:sldId id="299" r:id="rId17"/>
    <p:sldId id="300" r:id="rId18"/>
    <p:sldId id="314" r:id="rId19"/>
    <p:sldId id="301" r:id="rId20"/>
    <p:sldId id="302" r:id="rId21"/>
    <p:sldId id="303" r:id="rId22"/>
    <p:sldId id="304" r:id="rId23"/>
    <p:sldId id="306" r:id="rId24"/>
    <p:sldId id="307" r:id="rId25"/>
    <p:sldId id="308" r:id="rId26"/>
    <p:sldId id="315" r:id="rId27"/>
    <p:sldId id="316" r:id="rId28"/>
    <p:sldId id="317" r:id="rId29"/>
    <p:sldId id="290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9855" autoAdjust="0"/>
  </p:normalViewPr>
  <p:slideViewPr>
    <p:cSldViewPr snapToGrid="0" snapToObjects="1">
      <p:cViewPr>
        <p:scale>
          <a:sx n="120" d="100"/>
          <a:sy n="12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7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0BB47-E29B-BA43-9707-9AA4ED9BAC7A}" type="datetimeFigureOut">
              <a:rPr lang="en-US" smtClean="0"/>
              <a:t>2/23/14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0651B-7B29-B646-AD79-DD7B1FBF8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1DEABC-D766-4322-8E78-B830FAE35C72}" type="datetime4">
              <a:rPr lang="en-US" smtClean="0"/>
              <a:pPr/>
              <a:t>February 23, 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4A8E1CE-37F8-4102-8DF9-852A0A51F293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February 23, 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B19C71-EC74-44AF-B27E-FC7DC3C3A61D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5CDA29-3CBE-48EA-92AE-A996835462BA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6EEA923-9BEE-48CE-9F28-5B525F399BAD}" type="datetime4">
              <a:rPr lang="en-US" smtClean="0"/>
              <a:pPr/>
              <a:t>February 23, 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February 23,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7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5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8.emf"/><Relationship Id="rId9" Type="http://schemas.openxmlformats.org/officeDocument/2006/relationships/oleObject" Target="../embeddings/Microsoft_Equation7.bin"/><Relationship Id="rId10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1.emf"/><Relationship Id="rId5" Type="http://schemas.openxmlformats.org/officeDocument/2006/relationships/oleObject" Target="../embeddings/Microsoft_Equation10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13.bin"/><Relationship Id="rId6" Type="http://schemas.openxmlformats.org/officeDocument/2006/relationships/image" Target="../media/image16.emf"/><Relationship Id="rId7" Type="http://schemas.openxmlformats.org/officeDocument/2006/relationships/image" Target="../media/image17.tif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image" Target="../media/image18.emf"/><Relationship Id="rId5" Type="http://schemas.openxmlformats.org/officeDocument/2006/relationships/oleObject" Target="../embeddings/Microsoft_Equation15.bin"/><Relationship Id="rId6" Type="http://schemas.openxmlformats.org/officeDocument/2006/relationships/image" Target="../media/image19.emf"/><Relationship Id="rId7" Type="http://schemas.openxmlformats.org/officeDocument/2006/relationships/image" Target="../media/image20.tif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5" Type="http://schemas.openxmlformats.org/officeDocument/2006/relationships/image" Target="../media/image26.tiff"/><Relationship Id="rId6" Type="http://schemas.openxmlformats.org/officeDocument/2006/relationships/oleObject" Target="../embeddings/Microsoft_Equation17.bin"/><Relationship Id="rId7" Type="http://schemas.openxmlformats.org/officeDocument/2006/relationships/image" Target="../media/image22.emf"/><Relationship Id="rId8" Type="http://schemas.openxmlformats.org/officeDocument/2006/relationships/oleObject" Target="../embeddings/Microsoft_Equation18.bin"/><Relationship Id="rId9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oleObject" Target="../embeddings/Microsoft_Equation19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image" Target="../media/image29.emf"/><Relationship Id="rId5" Type="http://schemas.openxmlformats.org/officeDocument/2006/relationships/image" Target="../media/image30.tif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21.emf"/><Relationship Id="rId5" Type="http://schemas.openxmlformats.org/officeDocument/2006/relationships/oleObject" Target="../embeddings/Microsoft_Equation22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image" Target="../media/image32.emf"/><Relationship Id="rId5" Type="http://schemas.openxmlformats.org/officeDocument/2006/relationships/oleObject" Target="../embeddings/Microsoft_Equation24.bin"/><Relationship Id="rId6" Type="http://schemas.openxmlformats.org/officeDocument/2006/relationships/image" Target="../media/image33.emf"/><Relationship Id="rId7" Type="http://schemas.openxmlformats.org/officeDocument/2006/relationships/oleObject" Target="../embeddings/Microsoft_Equation25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6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7.bin"/><Relationship Id="rId4" Type="http://schemas.openxmlformats.org/officeDocument/2006/relationships/image" Target="../media/image36.emf"/><Relationship Id="rId5" Type="http://schemas.openxmlformats.org/officeDocument/2006/relationships/image" Target="../media/image37.tif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5.emf"/><Relationship Id="rId6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7741" y="4038600"/>
            <a:ext cx="68072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Support vector machine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Nonparametric Supervised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6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and Geometric Margins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Given a set S of m training samples, the functional margin of S is given by</a:t>
            </a:r>
            <a:r>
              <a:rPr lang="en-US" sz="2800" dirty="0"/>
              <a:t> </a:t>
            </a:r>
            <a:r>
              <a:rPr lang="en-US" sz="2800" dirty="0" smtClean="0"/>
              <a:t>    =</a:t>
            </a:r>
            <a:r>
              <a:rPr lang="en-US" sz="2800" dirty="0"/>
              <a:t>min</a:t>
            </a:r>
            <a:r>
              <a:rPr lang="en-US" sz="2800" baseline="-25000" dirty="0"/>
              <a:t>i=1,2,…</a:t>
            </a:r>
            <a:r>
              <a:rPr lang="en-US" sz="2800" baseline="-25000" dirty="0" smtClean="0"/>
              <a:t>m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800" baseline="30000" dirty="0"/>
          </a:p>
          <a:p>
            <a:r>
              <a:rPr lang="en-US" b="1" dirty="0" smtClean="0"/>
              <a:t>Geometric Margin:</a:t>
            </a:r>
            <a:r>
              <a:rPr lang="en-US" i="1" dirty="0" smtClean="0"/>
              <a:t>  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Where w = [θ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θ</a:t>
            </a:r>
            <a:r>
              <a:rPr lang="en-US" baseline="-25000" dirty="0"/>
              <a:t>2</a:t>
            </a:r>
            <a:r>
              <a:rPr lang="en-US" dirty="0"/>
              <a:t>…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n</a:t>
            </a:r>
            <a:r>
              <a:rPr lang="en-US" dirty="0"/>
              <a:t>]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Now, the normal vector is a unit normal vector</a:t>
            </a:r>
          </a:p>
          <a:p>
            <a:pPr lvl="1"/>
            <a:r>
              <a:rPr lang="en-US" dirty="0" smtClean="0"/>
              <a:t>Geometric margin with respect to set 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763908"/>
              </p:ext>
            </p:extLst>
          </p:nvPr>
        </p:nvGraphicFramePr>
        <p:xfrm>
          <a:off x="3249075" y="2010836"/>
          <a:ext cx="270062" cy="51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3" imgW="114300" imgH="215900" progId="Equation.3">
                  <p:embed/>
                </p:oleObj>
              </mc:Choice>
              <mc:Fallback>
                <p:oleObj name="Equation" r:id="rId3" imgW="114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9075" y="2010836"/>
                        <a:ext cx="270062" cy="510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519096"/>
              </p:ext>
            </p:extLst>
          </p:nvPr>
        </p:nvGraphicFramePr>
        <p:xfrm>
          <a:off x="5230279" y="1997075"/>
          <a:ext cx="5095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5" imgW="215900" imgH="228600" progId="Equation.3">
                  <p:embed/>
                </p:oleObj>
              </mc:Choice>
              <mc:Fallback>
                <p:oleObj name="Equation" r:id="rId5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0279" y="1997075"/>
                        <a:ext cx="509588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982083"/>
              </p:ext>
            </p:extLst>
          </p:nvPr>
        </p:nvGraphicFramePr>
        <p:xfrm>
          <a:off x="3982511" y="2732623"/>
          <a:ext cx="239712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7" imgW="1016000" imgH="406400" progId="Equation.3">
                  <p:embed/>
                </p:oleObj>
              </mc:Choice>
              <mc:Fallback>
                <p:oleObj name="Equation" r:id="rId7" imgW="10160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82511" y="2732623"/>
                        <a:ext cx="2397125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54241"/>
              </p:ext>
            </p:extLst>
          </p:nvPr>
        </p:nvGraphicFramePr>
        <p:xfrm>
          <a:off x="3023658" y="4827059"/>
          <a:ext cx="24003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9" imgW="1016000" imgH="241300" progId="Equation.3">
                  <p:embed/>
                </p:oleObj>
              </mc:Choice>
              <mc:Fallback>
                <p:oleObj name="Equation" r:id="rId9" imgW="1016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23658" y="4827059"/>
                        <a:ext cx="240030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48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Context of </a:t>
            </a:r>
            <a:r>
              <a:rPr lang="en-US" dirty="0" smtClean="0">
                <a:solidFill>
                  <a:srgbClr val="7F7F7F"/>
                </a:solidFill>
              </a:rPr>
              <a:t>the Support Vector Machine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Intuition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Functional and Geometric Margins</a:t>
            </a:r>
          </a:p>
          <a:p>
            <a:r>
              <a:rPr lang="en-US" dirty="0" smtClean="0"/>
              <a:t>Optimal Margin Classifier</a:t>
            </a:r>
          </a:p>
          <a:p>
            <a:pPr lvl="1"/>
            <a:r>
              <a:rPr lang="en-US" dirty="0" smtClean="0"/>
              <a:t>Linearly Separable</a:t>
            </a:r>
          </a:p>
          <a:p>
            <a:pPr lvl="1"/>
            <a:r>
              <a:rPr lang="en-US" dirty="0" smtClean="0"/>
              <a:t>Not Linearly Separable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Kernel Trick	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Aside: Lagrange Duality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Summary</a:t>
            </a:r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2018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Most figures are taken from Andrew Ng’s Notes on Support Vector Machines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9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Margin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best separate the training samples, want to maximize the geometric margin</a:t>
            </a:r>
          </a:p>
          <a:p>
            <a:r>
              <a:rPr lang="en-US" dirty="0" smtClean="0"/>
              <a:t>For now, we assume training data are linearly separable (can be separated by a line)</a:t>
            </a:r>
          </a:p>
          <a:p>
            <a:r>
              <a:rPr lang="en-US" dirty="0" smtClean="0"/>
              <a:t>Optimization problem:</a:t>
            </a:r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475262"/>
              </p:ext>
            </p:extLst>
          </p:nvPr>
        </p:nvGraphicFramePr>
        <p:xfrm>
          <a:off x="2540000" y="4260849"/>
          <a:ext cx="4058708" cy="1623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3" imgW="1714500" imgH="685800" progId="Equation.3">
                  <p:embed/>
                </p:oleObj>
              </mc:Choice>
              <mc:Fallback>
                <p:oleObj name="Equation" r:id="rId3" imgW="17145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000" y="4260849"/>
                        <a:ext cx="4058708" cy="1623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403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Margin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Optimization problem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Constraint 1: Every training example has a functional margin greater than</a:t>
            </a:r>
          </a:p>
          <a:p>
            <a:r>
              <a:rPr lang="en-US" dirty="0" smtClean="0"/>
              <a:t>Constraint 2: The functional margin = the geometric margin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068780"/>
              </p:ext>
            </p:extLst>
          </p:nvPr>
        </p:nvGraphicFramePr>
        <p:xfrm>
          <a:off x="2211916" y="2101849"/>
          <a:ext cx="4058708" cy="1623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3" imgW="1714500" imgH="685800" progId="Equation.3">
                  <p:embed/>
                </p:oleObj>
              </mc:Choice>
              <mc:Fallback>
                <p:oleObj name="Equation" r:id="rId3" imgW="17145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1916" y="2101849"/>
                        <a:ext cx="4058708" cy="1623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085381"/>
              </p:ext>
            </p:extLst>
          </p:nvPr>
        </p:nvGraphicFramePr>
        <p:xfrm>
          <a:off x="5636682" y="4277782"/>
          <a:ext cx="258233" cy="373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8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6682" y="4277782"/>
                        <a:ext cx="258233" cy="373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558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Margin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 is hard to solve because of non-convex constraints</a:t>
            </a:r>
          </a:p>
          <a:p>
            <a:r>
              <a:rPr lang="en-US" dirty="0" smtClean="0"/>
              <a:t>Transform problem so it is a convex optimization problem: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Solution to this problem is called the </a:t>
            </a:r>
            <a:r>
              <a:rPr lang="en-US" b="1" dirty="0" smtClean="0"/>
              <a:t>optimal margin classifier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941345"/>
              </p:ext>
            </p:extLst>
          </p:nvPr>
        </p:nvGraphicFramePr>
        <p:xfrm>
          <a:off x="1771645" y="3259664"/>
          <a:ext cx="3869272" cy="149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3" imgW="1638300" imgH="635000" progId="Equation.3">
                  <p:embed/>
                </p:oleObj>
              </mc:Choice>
              <mc:Fallback>
                <p:oleObj name="Equation" r:id="rId3" imgW="16383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1645" y="3259664"/>
                        <a:ext cx="3869272" cy="1499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2191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Computer software can be used to solve this quadratic programming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4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This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Problem: a single outlier can drastically change the decision boundary</a:t>
            </a:r>
          </a:p>
          <a:p>
            <a:r>
              <a:rPr lang="en-US" dirty="0" smtClean="0"/>
              <a:t>Solution: reformulate the optimization problem to  minimize training error</a:t>
            </a:r>
          </a:p>
        </p:txBody>
      </p:sp>
      <p:pic>
        <p:nvPicPr>
          <p:cNvPr id="4" name="Picture 3" descr="problem with outlier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" b="428"/>
          <a:stretch/>
        </p:blipFill>
        <p:spPr>
          <a:xfrm>
            <a:off x="2846918" y="3672424"/>
            <a:ext cx="3389562" cy="27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1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Non-separable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86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objectives:</a:t>
            </a:r>
          </a:p>
          <a:p>
            <a:pPr lvl="1"/>
            <a:r>
              <a:rPr lang="en-US" dirty="0" smtClean="0"/>
              <a:t>Maximizing margin by minimizing</a:t>
            </a:r>
          </a:p>
          <a:p>
            <a:pPr lvl="1"/>
            <a:r>
              <a:rPr lang="en-US" dirty="0" smtClean="0"/>
              <a:t>Make sure most training examples have a functional margin of at least 1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Same idea for non-separable case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796952"/>
              </p:ext>
            </p:extLst>
          </p:nvPr>
        </p:nvGraphicFramePr>
        <p:xfrm>
          <a:off x="739644" y="3412467"/>
          <a:ext cx="4015837" cy="200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3" imgW="1879600" imgH="939800" progId="Equation.3">
                  <p:embed/>
                </p:oleObj>
              </mc:Choice>
              <mc:Fallback>
                <p:oleObj name="Equation" r:id="rId3" imgW="18796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9644" y="3412467"/>
                        <a:ext cx="4015837" cy="2005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068652"/>
              </p:ext>
            </p:extLst>
          </p:nvPr>
        </p:nvGraphicFramePr>
        <p:xfrm>
          <a:off x="5872665" y="3199119"/>
          <a:ext cx="614918" cy="57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5" imgW="419100" imgH="393700" progId="Equation.3">
                  <p:embed/>
                </p:oleObj>
              </mc:Choice>
              <mc:Fallback>
                <p:oleObj name="Equation" r:id="rId5" imgW="419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2665" y="3199119"/>
                        <a:ext cx="614918" cy="57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margin vs cost.tif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 b="3014"/>
          <a:stretch/>
        </p:blipFill>
        <p:spPr>
          <a:xfrm>
            <a:off x="4976805" y="3053074"/>
            <a:ext cx="3768076" cy="250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82076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490383"/>
          </a:xfrm>
        </p:spPr>
        <p:txBody>
          <a:bodyPr>
            <a:normAutofit/>
          </a:bodyPr>
          <a:lstStyle/>
          <a:p>
            <a:r>
              <a:rPr lang="en-US" dirty="0" smtClean="0"/>
              <a:t>Sometimes, a linear classifier is not complex enough</a:t>
            </a:r>
          </a:p>
          <a:p>
            <a:r>
              <a:rPr lang="en-US" dirty="0" smtClean="0"/>
              <a:t>From “Idiot’s Guide”: Map data into a richer feature space including nonlinear features, then construct a </a:t>
            </a:r>
            <a:r>
              <a:rPr lang="en-US" dirty="0" err="1" smtClean="0"/>
              <a:t>hyperplane</a:t>
            </a:r>
            <a:r>
              <a:rPr lang="en-US" dirty="0" smtClean="0"/>
              <a:t> in that space so that all other equations are the same</a:t>
            </a:r>
          </a:p>
          <a:p>
            <a:pPr lvl="1"/>
            <a:r>
              <a:rPr lang="en-US" dirty="0" smtClean="0"/>
              <a:t>Preprocess the data using a transformation</a:t>
            </a:r>
          </a:p>
          <a:p>
            <a:pPr lvl="1"/>
            <a:r>
              <a:rPr lang="en-US" dirty="0" smtClean="0"/>
              <a:t>Then, use a classifier f(x) = w         + b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914259"/>
              </p:ext>
            </p:extLst>
          </p:nvPr>
        </p:nvGraphicFramePr>
        <p:xfrm>
          <a:off x="7020718" y="4004732"/>
          <a:ext cx="1355991" cy="433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3" imgW="635000" imgH="203200" progId="Equation.3">
                  <p:embed/>
                </p:oleObj>
              </mc:Choice>
              <mc:Fallback>
                <p:oleObj name="Equation" r:id="rId3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20718" y="4004732"/>
                        <a:ext cx="1355991" cy="433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875936"/>
              </p:ext>
            </p:extLst>
          </p:nvPr>
        </p:nvGraphicFramePr>
        <p:xfrm>
          <a:off x="5179218" y="4495800"/>
          <a:ext cx="778668" cy="46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5" imgW="342900" imgH="203200" progId="Equation.3">
                  <p:embed/>
                </p:oleObj>
              </mc:Choice>
              <mc:Fallback>
                <p:oleObj name="Equation" r:id="rId5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9218" y="4495800"/>
                        <a:ext cx="778668" cy="46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mapping x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83" y="4968785"/>
            <a:ext cx="5676900" cy="1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5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Context of </a:t>
            </a:r>
            <a:r>
              <a:rPr lang="en-US" dirty="0" smtClean="0">
                <a:solidFill>
                  <a:srgbClr val="7F7F7F"/>
                </a:solidFill>
              </a:rPr>
              <a:t>the Support Vector Machine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Intuition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Functional and Geometric Margins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Optimal Margin Classifier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Linearly Separable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Not Linearly Separable</a:t>
            </a:r>
          </a:p>
          <a:p>
            <a:r>
              <a:rPr lang="en-US" dirty="0" smtClean="0"/>
              <a:t>Kernel Trick	</a:t>
            </a:r>
          </a:p>
          <a:p>
            <a:pPr lvl="1"/>
            <a:r>
              <a:rPr lang="en-US" dirty="0" smtClean="0"/>
              <a:t>Aside: Lagrange Duality</a:t>
            </a:r>
            <a:endParaRPr lang="en-US" dirty="0" smtClean="0"/>
          </a:p>
          <a:p>
            <a:r>
              <a:rPr lang="en-US" dirty="0" smtClean="0">
                <a:solidFill>
                  <a:srgbClr val="7F7F7F"/>
                </a:solidFill>
              </a:rPr>
              <a:t>Summary</a:t>
            </a:r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2018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Most figures are taken from Andrew Ng’s Notes on Support Vector Machines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9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Problem:        can have large dimensionality, which makes w hard to solve for</a:t>
            </a:r>
          </a:p>
          <a:p>
            <a:r>
              <a:rPr lang="en-US" dirty="0" smtClean="0"/>
              <a:t>Solution: Use properties of Lagrange duality and a “Kernel Trick”</a:t>
            </a:r>
          </a:p>
          <a:p>
            <a:pPr marL="365760" lvl="1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671972"/>
              </p:ext>
            </p:extLst>
          </p:nvPr>
        </p:nvGraphicFramePr>
        <p:xfrm>
          <a:off x="2410355" y="1703917"/>
          <a:ext cx="671512" cy="39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3" imgW="342900" imgH="203200" progId="Equation.3">
                  <p:embed/>
                </p:oleObj>
              </mc:Choice>
              <mc:Fallback>
                <p:oleObj name="Equation" r:id="rId3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0355" y="1703917"/>
                        <a:ext cx="671512" cy="39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70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Context of </a:t>
            </a:r>
            <a:r>
              <a:rPr lang="en-US" dirty="0" smtClean="0"/>
              <a:t>the Support Vector Machine</a:t>
            </a:r>
          </a:p>
          <a:p>
            <a:r>
              <a:rPr lang="en-US" dirty="0" smtClean="0"/>
              <a:t>Intuition</a:t>
            </a:r>
          </a:p>
          <a:p>
            <a:r>
              <a:rPr lang="en-US" dirty="0" smtClean="0"/>
              <a:t>Functional and Geometric Margins</a:t>
            </a:r>
          </a:p>
          <a:p>
            <a:r>
              <a:rPr lang="en-US" dirty="0" smtClean="0"/>
              <a:t>Optimal Margin Classifier</a:t>
            </a:r>
          </a:p>
          <a:p>
            <a:pPr lvl="1"/>
            <a:r>
              <a:rPr lang="en-US" dirty="0" smtClean="0"/>
              <a:t>Linearly Separable</a:t>
            </a:r>
          </a:p>
          <a:p>
            <a:pPr lvl="1"/>
            <a:r>
              <a:rPr lang="en-US" dirty="0" smtClean="0"/>
              <a:t>Not Linearly Separable</a:t>
            </a:r>
          </a:p>
          <a:p>
            <a:r>
              <a:rPr lang="en-US" dirty="0" smtClean="0"/>
              <a:t>Kernel Trick	</a:t>
            </a:r>
          </a:p>
          <a:p>
            <a:pPr lvl="1"/>
            <a:r>
              <a:rPr lang="en-US" dirty="0" smtClean="0"/>
              <a:t>Aside: Lagrange Duality</a:t>
            </a:r>
            <a:endParaRPr lang="en-US" dirty="0" smtClean="0"/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" y="62018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Most figures are taken from Andrew Ng’s Notes on Support Vector Machines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 Duality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4859"/>
          </a:xfrm>
        </p:spPr>
        <p:txBody>
          <a:bodyPr>
            <a:normAutofit/>
          </a:bodyPr>
          <a:lstStyle/>
          <a:p>
            <a:r>
              <a:rPr lang="en-US" dirty="0" smtClean="0"/>
              <a:t>The primal problem: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dual problem: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Optimal solution solves both primal and dual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Note that                  is the </a:t>
            </a:r>
            <a:r>
              <a:rPr lang="en-US" dirty="0" err="1" smtClean="0"/>
              <a:t>Lagrangian</a:t>
            </a:r>
            <a:endParaRPr lang="en-US" dirty="0" smtClean="0"/>
          </a:p>
          <a:p>
            <a:pPr lvl="1"/>
            <a:r>
              <a:rPr lang="en-US" dirty="0" smtClean="0"/>
              <a:t>       are the </a:t>
            </a:r>
            <a:r>
              <a:rPr lang="en-US" dirty="0" err="1" smtClean="0"/>
              <a:t>Lagrangian</a:t>
            </a:r>
            <a:r>
              <a:rPr lang="en-US" dirty="0" smtClean="0"/>
              <a:t> multipliers</a:t>
            </a:r>
          </a:p>
          <a:p>
            <a:endParaRPr lang="en-US" dirty="0"/>
          </a:p>
        </p:txBody>
      </p:sp>
      <p:pic>
        <p:nvPicPr>
          <p:cNvPr id="11" name="Picture 10" descr="Primal optimization proble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987" y="1600200"/>
            <a:ext cx="4211698" cy="1024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4" name="Picture 13" descr="dual problem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68" y="2687089"/>
            <a:ext cx="4229100" cy="146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7" name="Picture 16" descr="primal v dual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718053"/>
            <a:ext cx="6337300" cy="660400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97660"/>
              </p:ext>
            </p:extLst>
          </p:nvPr>
        </p:nvGraphicFramePr>
        <p:xfrm>
          <a:off x="2638954" y="5272623"/>
          <a:ext cx="1602845" cy="49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6" imgW="660400" imgH="203200" progId="Equation.3">
                  <p:embed/>
                </p:oleObj>
              </mc:Choice>
              <mc:Fallback>
                <p:oleObj name="Equation" r:id="rId6" imgW="660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8954" y="5272623"/>
                        <a:ext cx="1602845" cy="49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101994"/>
              </p:ext>
            </p:extLst>
          </p:nvPr>
        </p:nvGraphicFramePr>
        <p:xfrm>
          <a:off x="1397000" y="5861053"/>
          <a:ext cx="537633" cy="37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8" imgW="292100" imgH="203200" progId="Equation.3">
                  <p:embed/>
                </p:oleObj>
              </mc:Choice>
              <mc:Fallback>
                <p:oleObj name="Equation" r:id="rId8" imgW="292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97000" y="5861053"/>
                        <a:ext cx="537633" cy="374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746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 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Solve by solving the KKT conditions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 that             for binding constraints only</a:t>
            </a:r>
          </a:p>
          <a:p>
            <a:endParaRPr lang="en-US" dirty="0"/>
          </a:p>
        </p:txBody>
      </p:sp>
      <p:pic>
        <p:nvPicPr>
          <p:cNvPr id="4" name="Picture 3" descr="KKT condi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06082"/>
            <a:ext cx="4813300" cy="2540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50768"/>
              </p:ext>
            </p:extLst>
          </p:nvPr>
        </p:nvGraphicFramePr>
        <p:xfrm>
          <a:off x="2715144" y="4792663"/>
          <a:ext cx="109061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4" imgW="406400" imgH="215900" progId="Equation.3">
                  <p:embed/>
                </p:oleObj>
              </mc:Choice>
              <mc:Fallback>
                <p:oleObj name="Equation" r:id="rId4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5144" y="4792663"/>
                        <a:ext cx="1090612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630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 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Our binding constraint is that a point is the minimum distance away from the separating </a:t>
            </a:r>
            <a:r>
              <a:rPr lang="en-US" dirty="0" err="1" smtClean="0"/>
              <a:t>hyperplane</a:t>
            </a:r>
            <a:endParaRPr lang="en-US" dirty="0" smtClean="0"/>
          </a:p>
          <a:p>
            <a:r>
              <a:rPr lang="en-US" dirty="0" smtClean="0"/>
              <a:t>Thus, our non-zero    ‘s correspond to these points</a:t>
            </a:r>
          </a:p>
          <a:p>
            <a:r>
              <a:rPr lang="en-US" dirty="0" smtClean="0"/>
              <a:t>These points are called the </a:t>
            </a:r>
            <a:r>
              <a:rPr lang="en-US" b="1" dirty="0" smtClean="0"/>
              <a:t>support vectors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988227"/>
              </p:ext>
            </p:extLst>
          </p:nvPr>
        </p:nvGraphicFramePr>
        <p:xfrm>
          <a:off x="3708399" y="2681816"/>
          <a:ext cx="408517" cy="40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3" imgW="139700" imgH="139700" progId="Equation.3">
                  <p:embed/>
                </p:oleObj>
              </mc:Choice>
              <mc:Fallback>
                <p:oleObj name="Equation" r:id="rId3" imgW="1397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8399" y="2681816"/>
                        <a:ext cx="408517" cy="408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inding constraints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5" y="3654489"/>
            <a:ext cx="3930650" cy="31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21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Kernel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Problem:        can be very large, which makes w hard to solve for</a:t>
            </a:r>
          </a:p>
          <a:p>
            <a:r>
              <a:rPr lang="en-US" dirty="0" smtClean="0"/>
              <a:t>Solution: Use properties of Lagrange duality and a “Kernel Trick”</a:t>
            </a:r>
          </a:p>
          <a:p>
            <a:endParaRPr lang="en-US" dirty="0"/>
          </a:p>
          <a:p>
            <a:r>
              <a:rPr lang="en-US" dirty="0" err="1" smtClean="0"/>
              <a:t>Representer</a:t>
            </a:r>
            <a:r>
              <a:rPr lang="en-US" dirty="0" smtClean="0"/>
              <a:t> theorem shows we can write w as:</a:t>
            </a:r>
          </a:p>
          <a:p>
            <a:endParaRPr lang="en-US" dirty="0" smtClean="0"/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753988"/>
              </p:ext>
            </p:extLst>
          </p:nvPr>
        </p:nvGraphicFramePr>
        <p:xfrm>
          <a:off x="2410355" y="1703917"/>
          <a:ext cx="671512" cy="39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3" imgW="342900" imgH="203200" progId="Equation.3">
                  <p:embed/>
                </p:oleObj>
              </mc:Choice>
              <mc:Fallback>
                <p:oleObj name="Equation" r:id="rId3" imgW="342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0355" y="1703917"/>
                        <a:ext cx="671512" cy="39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18294"/>
              </p:ext>
            </p:extLst>
          </p:nvPr>
        </p:nvGraphicFramePr>
        <p:xfrm>
          <a:off x="3490383" y="4682066"/>
          <a:ext cx="18224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5" imgW="914400" imgH="457200" progId="Equation.3">
                  <p:embed/>
                </p:oleObj>
              </mc:Choice>
              <mc:Fallback>
                <p:oleObj name="Equation" r:id="rId5" imgW="914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0383" y="4682066"/>
                        <a:ext cx="1822450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079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Before our decision rule was of the form:</a:t>
            </a:r>
          </a:p>
          <a:p>
            <a:endParaRPr lang="en-US" dirty="0"/>
          </a:p>
          <a:p>
            <a:r>
              <a:rPr lang="en-US" dirty="0" smtClean="0"/>
              <a:t>Now, we can write it as: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Kernel Function is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8137"/>
              </p:ext>
            </p:extLst>
          </p:nvPr>
        </p:nvGraphicFramePr>
        <p:xfrm>
          <a:off x="2798763" y="3145909"/>
          <a:ext cx="354647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3" imgW="1676400" imgH="457200" progId="Equation.3">
                  <p:embed/>
                </p:oleObj>
              </mc:Choice>
              <mc:Fallback>
                <p:oleObj name="Equation" r:id="rId3" imgW="1676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8763" y="3145909"/>
                        <a:ext cx="3546475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189882"/>
              </p:ext>
            </p:extLst>
          </p:nvPr>
        </p:nvGraphicFramePr>
        <p:xfrm>
          <a:off x="3349625" y="2153180"/>
          <a:ext cx="2444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5" imgW="1155700" imgH="203200" progId="Equation.3">
                  <p:embed/>
                </p:oleObj>
              </mc:Choice>
              <mc:Fallback>
                <p:oleObj name="Equation" r:id="rId5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9625" y="2153180"/>
                        <a:ext cx="24447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449700"/>
              </p:ext>
            </p:extLst>
          </p:nvPr>
        </p:nvGraphicFramePr>
        <p:xfrm>
          <a:off x="3671888" y="4324879"/>
          <a:ext cx="31035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7" imgW="1346200" imgH="215900" progId="Equation.3">
                  <p:embed/>
                </p:oleObj>
              </mc:Choice>
              <mc:Fallback>
                <p:oleObj name="Equation" r:id="rId7" imgW="1346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1888" y="4324879"/>
                        <a:ext cx="3103562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772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do we do this?</a:t>
            </a:r>
          </a:p>
          <a:p>
            <a:pPr lvl="1"/>
            <a:r>
              <a:rPr lang="en-US" dirty="0" smtClean="0"/>
              <a:t>To reduce the number of computations needed</a:t>
            </a:r>
          </a:p>
          <a:p>
            <a:pPr lvl="1"/>
            <a:endParaRPr lang="en-US" dirty="0"/>
          </a:p>
          <a:p>
            <a:r>
              <a:rPr lang="en-US" dirty="0" smtClean="0"/>
              <a:t>We can work in highly dimensional space and Kernel computations still only take O(n) time. </a:t>
            </a:r>
          </a:p>
          <a:p>
            <a:pPr lvl="1"/>
            <a:r>
              <a:rPr lang="en-US" dirty="0" smtClean="0"/>
              <a:t>Explicit representation may not fit in memory but kernel only requires n multiplications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472933"/>
              </p:ext>
            </p:extLst>
          </p:nvPr>
        </p:nvGraphicFramePr>
        <p:xfrm>
          <a:off x="1993899" y="2660649"/>
          <a:ext cx="980017" cy="4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3" imgW="457200" imgH="203200" progId="Equation.3">
                  <p:embed/>
                </p:oleObj>
              </mc:Choice>
              <mc:Fallback>
                <p:oleObj name="Equation" r:id="rId3" imgW="457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3899" y="2660649"/>
                        <a:ext cx="980017" cy="43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980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RBF </a:t>
            </a:r>
            <a:r>
              <a:rPr lang="en-US" dirty="0"/>
              <a:t>k</a:t>
            </a:r>
            <a:r>
              <a:rPr lang="en-US" dirty="0" smtClean="0"/>
              <a:t>ernel: One of most popular kernels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454713"/>
              </p:ext>
            </p:extLst>
          </p:nvPr>
        </p:nvGraphicFramePr>
        <p:xfrm>
          <a:off x="2709332" y="2194983"/>
          <a:ext cx="2667001" cy="65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3" imgW="1079500" imgH="266700" progId="Equation.3">
                  <p:embed/>
                </p:oleObj>
              </mc:Choice>
              <mc:Fallback>
                <p:oleObj name="Equation" r:id="rId3" imgW="1079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9332" y="2194983"/>
                        <a:ext cx="2667001" cy="65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RBF filte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77" y="2853889"/>
            <a:ext cx="7845246" cy="32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28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Context of </a:t>
            </a:r>
            <a:r>
              <a:rPr lang="en-US" dirty="0" smtClean="0">
                <a:solidFill>
                  <a:srgbClr val="7F7F7F"/>
                </a:solidFill>
              </a:rPr>
              <a:t>the Support Vector Machine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Intuition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Functional and Geometric Margins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Optimal Margin Classifier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Linearly Separable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Not Linearly Separable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Kernel Trick	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Aside: Lagrange Duality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/>
              <a:t>Summary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" y="62018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Most figures are taken from Andrew Ng’s Notes on Support Vector Machines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90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Intuition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e want to maximize our confidence in our predictions by picking the best boundary</a:t>
            </a:r>
          </a:p>
          <a:p>
            <a:r>
              <a:rPr lang="en-US" dirty="0" smtClean="0"/>
              <a:t>Margins</a:t>
            </a:r>
          </a:p>
          <a:p>
            <a:pPr lvl="1"/>
            <a:r>
              <a:rPr lang="en-US" dirty="0" smtClean="0"/>
              <a:t>To do this, we want to maximize the margin between most of our training points and the separating </a:t>
            </a:r>
            <a:r>
              <a:rPr lang="en-US" dirty="0" err="1" smtClean="0"/>
              <a:t>hyperplane</a:t>
            </a:r>
            <a:endParaRPr lang="en-US" dirty="0" smtClean="0"/>
          </a:p>
          <a:p>
            <a:r>
              <a:rPr lang="en-US" dirty="0" smtClean="0"/>
              <a:t> Optimal Classifier</a:t>
            </a:r>
          </a:p>
          <a:p>
            <a:pPr lvl="1"/>
            <a:r>
              <a:rPr lang="en-US" dirty="0" smtClean="0"/>
              <a:t>Solution is a </a:t>
            </a:r>
            <a:r>
              <a:rPr lang="en-US" dirty="0" err="1" smtClean="0"/>
              <a:t>hyperplane</a:t>
            </a:r>
            <a:r>
              <a:rPr lang="en-US" dirty="0" smtClean="0"/>
              <a:t> that solves the maximization problem</a:t>
            </a:r>
          </a:p>
          <a:p>
            <a:r>
              <a:rPr lang="en-US" dirty="0" smtClean="0"/>
              <a:t>Kernel Trick</a:t>
            </a:r>
          </a:p>
          <a:p>
            <a:pPr lvl="1"/>
            <a:r>
              <a:rPr lang="en-US" dirty="0" smtClean="0"/>
              <a:t>For best results, we map </a:t>
            </a:r>
            <a:r>
              <a:rPr lang="en-US" i="1" dirty="0" smtClean="0"/>
              <a:t>x</a:t>
            </a:r>
            <a:r>
              <a:rPr lang="en-US" dirty="0" smtClean="0"/>
              <a:t> into a highly dimensional space</a:t>
            </a:r>
          </a:p>
          <a:p>
            <a:pPr lvl="1"/>
            <a:r>
              <a:rPr lang="en-US" dirty="0" smtClean="0"/>
              <a:t>Use the kernel trick to keep computation time reasonable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68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Andrew Ng’s SVM Notes</a:t>
            </a:r>
          </a:p>
          <a:p>
            <a:pPr lvl="1"/>
            <a:r>
              <a:rPr lang="en-US" dirty="0"/>
              <a:t>http://cs229.stanford.edu/notes/cs229-notes3.pdf</a:t>
            </a:r>
          </a:p>
          <a:p>
            <a:r>
              <a:rPr lang="en-US" dirty="0" smtClean="0"/>
              <a:t>An Idiot’s Guide to Support Vector Machines</a:t>
            </a:r>
          </a:p>
          <a:p>
            <a:pPr lvl="1"/>
            <a:r>
              <a:rPr lang="en-US" dirty="0" smtClean="0"/>
              <a:t>R. Berwick, MIT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://www.svms.org/tutorials/Berwick2003.</a:t>
            </a:r>
            <a:r>
              <a:rPr lang="en-US" dirty="0" smtClean="0"/>
              <a:t>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7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Context of </a:t>
            </a:r>
            <a:r>
              <a:rPr lang="en-US" dirty="0" smtClean="0"/>
              <a:t>the Support Vector Machine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Intuition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Functional and Geometric Margins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Optimal Margin Classifier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Linearly Separable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 Linearly Separable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Kernel Trick	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Aside: Lagrange Duality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2018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Most figures are taken from Andrew Ng’s Notes on Support Vector Machines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50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5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STEIMRZ:Documents:MATLAB:Machine Learning Project:Presentation 1 - Machine Learning Intro:Various approaches in SPR.ti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32" y="2931583"/>
            <a:ext cx="5255685" cy="33973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 of Support Vector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188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Supervised Learning: we have labeled training samples</a:t>
            </a:r>
          </a:p>
          <a:p>
            <a:r>
              <a:rPr lang="en-US" dirty="0" smtClean="0"/>
              <a:t>Nonparametric: the form of the class-conditional densities is unknown</a:t>
            </a:r>
          </a:p>
          <a:p>
            <a:r>
              <a:rPr lang="en-US" dirty="0" smtClean="0"/>
              <a:t>Explicitly construct the decision boundaries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5833" y="6292439"/>
            <a:ext cx="688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Figure: various approaches in statistical pattern </a:t>
            </a:r>
            <a:r>
              <a:rPr lang="en-US" dirty="0" smtClean="0"/>
              <a:t>recognition (SPR paper)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50835" y="5640918"/>
            <a:ext cx="603250" cy="338666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4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Context of </a:t>
            </a:r>
            <a:r>
              <a:rPr lang="en-US" dirty="0" smtClean="0">
                <a:solidFill>
                  <a:srgbClr val="7F7F7F"/>
                </a:solidFill>
              </a:rPr>
              <a:t>the Support Vector Machine</a:t>
            </a:r>
          </a:p>
          <a:p>
            <a:r>
              <a:rPr lang="en-US" dirty="0" smtClean="0"/>
              <a:t>Intuition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Functional and Geometric Margins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Optimal Margin Classifier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Linearly Separable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Not Linearly Separable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Kernel Trick	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Aside: Lagrange Duality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Summary</a:t>
            </a:r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2018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Most figures are taken from Andrew Ng’s Notes on Support Vector Machines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9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852333"/>
            <a:ext cx="3429000" cy="2825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Recall logistic regression</a:t>
            </a:r>
          </a:p>
          <a:p>
            <a:pPr lvl="1"/>
            <a:r>
              <a:rPr lang="en-US" dirty="0"/>
              <a:t>P(y = 1|x,</a:t>
            </a:r>
            <a:r>
              <a:rPr lang="en-US" i="1" dirty="0"/>
              <a:t>θ</a:t>
            </a:r>
            <a:r>
              <a:rPr lang="en-US" dirty="0"/>
              <a:t>) is modeled by </a:t>
            </a:r>
            <a:r>
              <a:rPr lang="en-US" i="1" dirty="0" err="1"/>
              <a:t>h</a:t>
            </a:r>
            <a:r>
              <a:rPr lang="en-US" i="1" baseline="-25000" dirty="0" err="1"/>
              <a:t>θ</a:t>
            </a:r>
            <a:r>
              <a:rPr lang="en-US" i="1" dirty="0"/>
              <a:t>(x)=g(</a:t>
            </a:r>
            <a:r>
              <a:rPr lang="en-US" i="1" dirty="0" err="1"/>
              <a:t>θ</a:t>
            </a:r>
            <a:r>
              <a:rPr lang="en-US" i="1" baseline="30000" dirty="0" err="1"/>
              <a:t>T</a:t>
            </a:r>
            <a:r>
              <a:rPr lang="en-US" i="1" dirty="0" err="1"/>
              <a:t>x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Predict y = 1 when </a:t>
            </a:r>
            <a:r>
              <a:rPr lang="en-US" i="1" dirty="0" smtClean="0"/>
              <a:t>g</a:t>
            </a:r>
            <a:r>
              <a:rPr lang="en-US" i="1" dirty="0"/>
              <a:t>(</a:t>
            </a:r>
            <a:r>
              <a:rPr lang="en-US" i="1" dirty="0" err="1"/>
              <a:t>θ</a:t>
            </a:r>
            <a:r>
              <a:rPr lang="en-US" i="1" baseline="30000" dirty="0" err="1"/>
              <a:t>T</a:t>
            </a:r>
            <a:r>
              <a:rPr lang="en-US" i="1" dirty="0" err="1"/>
              <a:t>x</a:t>
            </a:r>
            <a:r>
              <a:rPr lang="en-US" i="1" dirty="0" smtClean="0"/>
              <a:t>)</a:t>
            </a:r>
            <a:r>
              <a:rPr lang="en-US" i="1" dirty="0"/>
              <a:t> </a:t>
            </a:r>
            <a:r>
              <a:rPr lang="en-US" i="1" dirty="0" smtClean="0"/>
              <a:t>≥ 0.5	</a:t>
            </a:r>
            <a:r>
              <a:rPr lang="en-US" dirty="0" smtClean="0"/>
              <a:t> (or </a:t>
            </a:r>
            <a:r>
              <a:rPr lang="en-US" i="1" dirty="0" err="1" smtClean="0"/>
              <a:t>θ</a:t>
            </a:r>
            <a:r>
              <a:rPr lang="en-US" i="1" baseline="30000" dirty="0" err="1" smtClean="0"/>
              <a:t>T</a:t>
            </a:r>
            <a:r>
              <a:rPr lang="en-US" i="1" dirty="0" err="1" smtClean="0"/>
              <a:t>x</a:t>
            </a:r>
            <a:r>
              <a:rPr lang="en-US" i="1" dirty="0" smtClean="0"/>
              <a:t> ≥ 0)</a:t>
            </a:r>
            <a:endParaRPr lang="en-US" i="1" dirty="0"/>
          </a:p>
          <a:p>
            <a:pPr lvl="1"/>
            <a:r>
              <a:rPr lang="en-US" dirty="0" smtClean="0"/>
              <a:t>We are more confident that y = 1 if</a:t>
            </a:r>
            <a:r>
              <a:rPr lang="en-US" i="1" dirty="0" smtClean="0"/>
              <a:t>θ</a:t>
            </a:r>
            <a:r>
              <a:rPr lang="en-US" i="1" baseline="30000" dirty="0" smtClean="0"/>
              <a:t>T</a:t>
            </a:r>
            <a:r>
              <a:rPr lang="en-US" i="1" dirty="0" smtClean="0"/>
              <a:t>x</a:t>
            </a:r>
            <a:r>
              <a:rPr lang="en-US" i="1" dirty="0"/>
              <a:t>≫0 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Line is called </a:t>
            </a:r>
            <a:r>
              <a:rPr lang="en-US" b="1" dirty="0"/>
              <a:t>s</a:t>
            </a:r>
            <a:r>
              <a:rPr lang="en-US" b="1" dirty="0" smtClean="0"/>
              <a:t>eparating </a:t>
            </a:r>
            <a:r>
              <a:rPr lang="en-US" b="1" dirty="0" err="1"/>
              <a:t>h</a:t>
            </a:r>
            <a:r>
              <a:rPr lang="en-US" b="1" dirty="0" err="1" smtClean="0"/>
              <a:t>yperplane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7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42" y="2815173"/>
            <a:ext cx="4370917" cy="3661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Want to find the best separating </a:t>
            </a:r>
            <a:r>
              <a:rPr lang="en-US" dirty="0" err="1" smtClean="0"/>
              <a:t>hyperplane</a:t>
            </a:r>
            <a:r>
              <a:rPr lang="en-US" dirty="0" smtClean="0"/>
              <a:t> so that we are most confident in our predictions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8481" y="3867763"/>
            <a:ext cx="2033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C: </a:t>
            </a:r>
            <a:r>
              <a:rPr lang="en-US" i="1" dirty="0" err="1" smtClean="0"/>
              <a:t>θ</a:t>
            </a:r>
            <a:r>
              <a:rPr lang="en-US" i="1" baseline="30000" dirty="0" err="1" smtClean="0"/>
              <a:t>T</a:t>
            </a:r>
            <a:r>
              <a:rPr lang="en-US" i="1" dirty="0" err="1" smtClean="0"/>
              <a:t>x</a:t>
            </a:r>
            <a:r>
              <a:rPr lang="en-US" i="1" dirty="0" smtClean="0"/>
              <a:t> is close to 0</a:t>
            </a:r>
          </a:p>
          <a:p>
            <a:r>
              <a:rPr lang="en-US" dirty="0" smtClean="0"/>
              <a:t>Less confident in our prediction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9659" y="3030054"/>
            <a:ext cx="2603508" cy="66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/>
              <a:t>: </a:t>
            </a:r>
            <a:r>
              <a:rPr lang="en-US" i="1" dirty="0"/>
              <a:t>θ</a:t>
            </a:r>
            <a:r>
              <a:rPr lang="en-US" i="1" baseline="30000" dirty="0"/>
              <a:t>T</a:t>
            </a:r>
            <a:r>
              <a:rPr lang="en-US" i="1" dirty="0"/>
              <a:t>x≫</a:t>
            </a:r>
            <a:r>
              <a:rPr lang="en-US" i="1" dirty="0" smtClean="0"/>
              <a:t>0</a:t>
            </a:r>
          </a:p>
          <a:p>
            <a:r>
              <a:rPr lang="en-US" dirty="0" smtClean="0"/>
              <a:t>Confident in our prediction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5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Context of </a:t>
            </a:r>
            <a:r>
              <a:rPr lang="en-US" dirty="0" smtClean="0">
                <a:solidFill>
                  <a:srgbClr val="7F7F7F"/>
                </a:solidFill>
              </a:rPr>
              <a:t>the Support Vector Machine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Intuition</a:t>
            </a:r>
          </a:p>
          <a:p>
            <a:r>
              <a:rPr lang="en-US" dirty="0" smtClean="0"/>
              <a:t>Functional and Geometric Margins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Optimal Margin Classifier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Linearly Separable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Not Linearly Separable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Kernel Trick	</a:t>
            </a:r>
          </a:p>
          <a:p>
            <a:pPr lvl="1"/>
            <a:r>
              <a:rPr lang="en-US" dirty="0" smtClean="0">
                <a:solidFill>
                  <a:srgbClr val="7F7F7F"/>
                </a:solidFill>
              </a:rPr>
              <a:t>Aside: Lagrange Duality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Summary</a:t>
            </a:r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20183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 Most figures are taken from Andrew Ng’s Notes on Support Vector Machines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90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and Geometric Margins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Classifying training examples</a:t>
            </a:r>
          </a:p>
          <a:p>
            <a:pPr lvl="1"/>
            <a:r>
              <a:rPr lang="en-US" dirty="0" smtClean="0"/>
              <a:t>Linear classifier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θ</a:t>
            </a:r>
            <a:r>
              <a:rPr lang="en-US" i="1" dirty="0"/>
              <a:t>(</a:t>
            </a:r>
            <a:r>
              <a:rPr lang="en-US" i="1" dirty="0" smtClean="0"/>
              <a:t>x)=g(</a:t>
            </a:r>
            <a:r>
              <a:rPr lang="en-US" i="1" dirty="0" err="1" smtClean="0"/>
              <a:t>θ</a:t>
            </a:r>
            <a:r>
              <a:rPr lang="en-US" i="1" baseline="30000" dirty="0" err="1" smtClean="0"/>
              <a:t>T</a:t>
            </a:r>
            <a:r>
              <a:rPr lang="en-US" i="1" dirty="0" err="1" smtClean="0"/>
              <a:t>x</a:t>
            </a:r>
            <a:r>
              <a:rPr lang="en-US" i="1" dirty="0" smtClean="0"/>
              <a:t>) 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Features x and labels y</a:t>
            </a:r>
          </a:p>
          <a:p>
            <a:pPr lvl="1"/>
            <a:r>
              <a:rPr lang="en-US" dirty="0" smtClean="0"/>
              <a:t>g(z) = 1 if z </a:t>
            </a:r>
            <a:r>
              <a:rPr lang="en-US" i="1" dirty="0"/>
              <a:t>≥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g(z) = -1 otherwise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Functional margin</a:t>
            </a:r>
            <a:r>
              <a:rPr lang="en-US" dirty="0" smtClean="0"/>
              <a:t>:     =y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i</a:t>
            </a:r>
            <a:r>
              <a:rPr lang="en-US" baseline="30000" dirty="0" smtClean="0"/>
              <a:t>)</a:t>
            </a:r>
            <a:r>
              <a:rPr lang="en-US" dirty="0" smtClean="0"/>
              <a:t>(</a:t>
            </a:r>
            <a:r>
              <a:rPr lang="en-US" dirty="0" err="1" smtClean="0"/>
              <a:t>θ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i</a:t>
            </a:r>
            <a:r>
              <a:rPr lang="en-US" baseline="30000" dirty="0" smtClean="0"/>
              <a:t>)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 smtClean="0"/>
              <a:t>If</a:t>
            </a:r>
            <a:r>
              <a:rPr lang="en-US" i="1" dirty="0"/>
              <a:t> </a:t>
            </a:r>
            <a:r>
              <a:rPr lang="en-US" i="1" dirty="0" smtClean="0"/>
              <a:t>     </a:t>
            </a:r>
            <a:r>
              <a:rPr lang="en-US" dirty="0" smtClean="0"/>
              <a:t>&gt;</a:t>
            </a:r>
            <a:r>
              <a:rPr lang="en-US" dirty="0"/>
              <a:t>0, our prediction is correct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≫</a:t>
            </a:r>
            <a:r>
              <a:rPr lang="en-US" dirty="0"/>
              <a:t>0 means our prediction is confident and </a:t>
            </a:r>
            <a:r>
              <a:rPr lang="en-US" dirty="0" smtClean="0"/>
              <a:t>correct 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65" y="1536702"/>
            <a:ext cx="3350260" cy="293243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585374"/>
              </p:ext>
            </p:extLst>
          </p:nvPr>
        </p:nvGraphicFramePr>
        <p:xfrm>
          <a:off x="3928529" y="4469132"/>
          <a:ext cx="5095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4" imgW="215900" imgH="228600" progId="Equation.3">
                  <p:embed/>
                </p:oleObj>
              </mc:Choice>
              <mc:Fallback>
                <p:oleObj name="Equation" r:id="rId4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8529" y="4469132"/>
                        <a:ext cx="509588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738098"/>
              </p:ext>
            </p:extLst>
          </p:nvPr>
        </p:nvGraphicFramePr>
        <p:xfrm>
          <a:off x="1540929" y="4890613"/>
          <a:ext cx="5095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6" imgW="215900" imgH="228600" progId="Equation.3">
                  <p:embed/>
                </p:oleObj>
              </mc:Choice>
              <mc:Fallback>
                <p:oleObj name="Equation" r:id="rId6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0929" y="4890613"/>
                        <a:ext cx="509588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09962"/>
              </p:ext>
            </p:extLst>
          </p:nvPr>
        </p:nvGraphicFramePr>
        <p:xfrm>
          <a:off x="1286135" y="5428776"/>
          <a:ext cx="5095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7" imgW="215900" imgH="228600" progId="Equation.3">
                  <p:embed/>
                </p:oleObj>
              </mc:Choice>
              <mc:Fallback>
                <p:oleObj name="Equation" r:id="rId7" imgW="21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6135" y="5428776"/>
                        <a:ext cx="509588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482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10035</TotalTime>
  <Words>1092</Words>
  <Application>Microsoft Macintosh PowerPoint</Application>
  <PresentationFormat>On-screen Show (4:3)</PresentationFormat>
  <Paragraphs>224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Median</vt:lpstr>
      <vt:lpstr>Microsoft Equation</vt:lpstr>
      <vt:lpstr>Support vector machine</vt:lpstr>
      <vt:lpstr>Outline</vt:lpstr>
      <vt:lpstr>Outline</vt:lpstr>
      <vt:lpstr>Context of Support Vector Machine</vt:lpstr>
      <vt:lpstr>Outline</vt:lpstr>
      <vt:lpstr>Intuition</vt:lpstr>
      <vt:lpstr>Intuition</vt:lpstr>
      <vt:lpstr>Outline</vt:lpstr>
      <vt:lpstr>Functional and Geometric Margins</vt:lpstr>
      <vt:lpstr>Functional and Geometric Margins</vt:lpstr>
      <vt:lpstr>Outline</vt:lpstr>
      <vt:lpstr>Optimal Margin Classifier</vt:lpstr>
      <vt:lpstr>Optimal Margin Classifier</vt:lpstr>
      <vt:lpstr>Optimal Margin Classifier</vt:lpstr>
      <vt:lpstr>Problem with This Method</vt:lpstr>
      <vt:lpstr>Non-separable Case</vt:lpstr>
      <vt:lpstr>Non-linear case</vt:lpstr>
      <vt:lpstr>Outline</vt:lpstr>
      <vt:lpstr>Kernel Trick</vt:lpstr>
      <vt:lpstr>Lagrange Duality</vt:lpstr>
      <vt:lpstr>Lagrange Duality</vt:lpstr>
      <vt:lpstr>Lagrange Duality</vt:lpstr>
      <vt:lpstr>Back to the Kernel Trick</vt:lpstr>
      <vt:lpstr>Kernel Trick</vt:lpstr>
      <vt:lpstr>Kernel Trick</vt:lpstr>
      <vt:lpstr>Kernel Trick</vt:lpstr>
      <vt:lpstr>Outline</vt:lpstr>
      <vt:lpstr>Summary</vt:lpstr>
      <vt:lpstr>Sources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Introduction of machine learning</dc:title>
  <dc:creator>Lauren Steimle</dc:creator>
  <cp:lastModifiedBy>Lauren Steimle</cp:lastModifiedBy>
  <cp:revision>147</cp:revision>
  <dcterms:created xsi:type="dcterms:W3CDTF">2014-01-24T04:18:24Z</dcterms:created>
  <dcterms:modified xsi:type="dcterms:W3CDTF">2014-02-25T15:49:54Z</dcterms:modified>
</cp:coreProperties>
</file>