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anyifeng.com/blog/2011/08/bayesian_inference_part_one.html" TargetMode="External"/><Relationship Id="rId4" Type="http://schemas.openxmlformats.org/officeDocument/2006/relationships/hyperlink" Target="http://www.ruanyifeng.com/blog/2011/08/bayesian_inference_part_two.html" TargetMode="External"/><Relationship Id="rId5" Type="http://schemas.openxmlformats.org/officeDocument/2006/relationships/hyperlink" Target="http://www.paulgraham.com/spa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Bayesian_spam_filtering%23Computing_the_probability_that_a_message_containing_a_given_word_is_sp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Theorem &amp; Spam Filtering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Conditional probability, law of total probability, Bayesian theorem, application to spam </a:t>
            </a:r>
            <a:r>
              <a:rPr lang="en-US" dirty="0" err="1" smtClean="0"/>
              <a:t>tiltering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7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P(S|W) for every word W </a:t>
            </a:r>
          </a:p>
          <a:p>
            <a:r>
              <a:rPr lang="en-US" dirty="0" smtClean="0"/>
              <a:t>Sort P(S|W) in ascending order and select top 15 words and form a set </a:t>
            </a:r>
            <a:r>
              <a:rPr lang="en-US" b="1" dirty="0" smtClean="0"/>
              <a:t>W</a:t>
            </a:r>
          </a:p>
          <a:p>
            <a:r>
              <a:rPr lang="en-US" dirty="0" smtClean="0"/>
              <a:t>If the word W shows up the first time in the testing email, assume P(S|W)=0.4</a:t>
            </a:r>
          </a:p>
          <a:p>
            <a:r>
              <a:rPr lang="en-US" dirty="0" smtClean="0"/>
              <a:t>Scan through the testing email and identify the words in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53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email contains 2 words in </a:t>
            </a:r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95138"/>
            <a:ext cx="7024742" cy="452452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According to assumption of Naïve Bayesian classifier, each feature W</a:t>
            </a:r>
            <a:r>
              <a:rPr lang="en-US" baseline="-25000" dirty="0" smtClean="0"/>
              <a:t>i</a:t>
            </a:r>
            <a:r>
              <a:rPr lang="en-US" dirty="0" smtClean="0"/>
              <a:t> is conditionally independent from every other features</a:t>
            </a:r>
          </a:p>
          <a:p>
            <a:pPr marL="6858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46436"/>
              </p:ext>
            </p:extLst>
          </p:nvPr>
        </p:nvGraphicFramePr>
        <p:xfrm>
          <a:off x="1497813" y="1721325"/>
          <a:ext cx="6096000" cy="14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1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</a:tr>
              <a:tr h="487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87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01218"/>
              </p:ext>
            </p:extLst>
          </p:nvPr>
        </p:nvGraphicFramePr>
        <p:xfrm>
          <a:off x="1497813" y="3452764"/>
          <a:ext cx="6096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P(S|W1)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P(S|W2)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1-P(S|W1)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1-P(S|W2)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40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59454"/>
            <a:ext cx="6777317" cy="5722093"/>
          </a:xfrm>
        </p:spPr>
        <p:txBody>
          <a:bodyPr/>
          <a:lstStyle/>
          <a:p>
            <a:r>
              <a:rPr lang="en-US" dirty="0" smtClean="0"/>
              <a:t>Rely on previous independent assumption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3-04 at 12.1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3" y="2640285"/>
            <a:ext cx="4904787" cy="391292"/>
          </a:xfrm>
          <a:prstGeom prst="rect">
            <a:avLst/>
          </a:prstGeom>
        </p:spPr>
      </p:pic>
      <p:pic>
        <p:nvPicPr>
          <p:cNvPr id="5" name="Picture 4" descr="Screen Shot 2014-03-04 at 12.1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2" y="3183532"/>
            <a:ext cx="6251911" cy="3340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01053"/>
              </p:ext>
            </p:extLst>
          </p:nvPr>
        </p:nvGraphicFramePr>
        <p:xfrm>
          <a:off x="1497813" y="1305342"/>
          <a:ext cx="6096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P(S|W1)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P(S|W2)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1-P(S|W1)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1-P(S|W2)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1-P(S)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10908" y="3839632"/>
            <a:ext cx="1952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P(S|W1&amp;W2)=</a:t>
            </a:r>
            <a:endParaRPr lang="en-US" sz="2000" dirty="0"/>
          </a:p>
        </p:txBody>
      </p:sp>
      <p:pic>
        <p:nvPicPr>
          <p:cNvPr id="22" name="Picture 21" descr="Screen Shot 2014-03-04 at 12.44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54" y="3705066"/>
            <a:ext cx="2114717" cy="701612"/>
          </a:xfrm>
          <a:prstGeom prst="rect">
            <a:avLst/>
          </a:prstGeom>
        </p:spPr>
      </p:pic>
      <p:pic>
        <p:nvPicPr>
          <p:cNvPr id="23" name="Picture 22" descr="Screen Shot 2014-03-04 at 12.45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3" y="4948606"/>
            <a:ext cx="6764030" cy="6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ombined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41504" cy="4157895"/>
          </a:xfrm>
        </p:spPr>
        <p:txBody>
          <a:bodyPr/>
          <a:lstStyle/>
          <a:p>
            <a:r>
              <a:rPr lang="en-US" dirty="0"/>
              <a:t>Let P(S|W1)=P1, P(S|W2)=P2, the combined </a:t>
            </a:r>
            <a:r>
              <a:rPr lang="en-US" dirty="0" smtClean="0"/>
              <a:t>probability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3-04 at 12.53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/>
          <a:stretch/>
        </p:blipFill>
        <p:spPr>
          <a:xfrm>
            <a:off x="3063679" y="3542535"/>
            <a:ext cx="3047645" cy="824928"/>
          </a:xfrm>
          <a:prstGeom prst="rect">
            <a:avLst/>
          </a:prstGeom>
        </p:spPr>
      </p:pic>
      <p:pic>
        <p:nvPicPr>
          <p:cNvPr id="5" name="Picture 4" descr="Screen Shot 2014-03-04 at 12.5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9" y="4622798"/>
            <a:ext cx="5004555" cy="723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8321" y="3719307"/>
            <a:ext cx="17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P(S|W1&amp;W2)=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8321" y="4910263"/>
            <a:ext cx="162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15 words:</a:t>
            </a:r>
            <a:endParaRPr lang="en-US" dirty="0"/>
          </a:p>
        </p:txBody>
      </p:sp>
      <p:pic>
        <p:nvPicPr>
          <p:cNvPr id="13" name="Picture 12" descr="Screen Shot 2014-03-04 at 1.39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57" y="5538775"/>
            <a:ext cx="5591651" cy="7491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4077" y="5735187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 words: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1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Cut-off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P=probability that the suspect email E is spam</a:t>
            </a:r>
          </a:p>
          <a:p>
            <a:pPr lvl="1"/>
            <a:r>
              <a:rPr lang="en-US" dirty="0" smtClean="0"/>
              <a:t>P1=P(S|W1)=probability that E containing W1(e.g. “apple”) is spam</a:t>
            </a:r>
          </a:p>
          <a:p>
            <a:pPr lvl="1"/>
            <a:r>
              <a:rPr lang="en-US" dirty="0" smtClean="0"/>
              <a:t>Pi=P(</a:t>
            </a:r>
            <a:r>
              <a:rPr lang="en-US" dirty="0" err="1" smtClean="0"/>
              <a:t>S|Wi</a:t>
            </a:r>
            <a:r>
              <a:rPr lang="en-US" dirty="0" smtClean="0"/>
              <a:t>)=probability that E containing Wi(e.g. tiger) is spam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P&gt;0.9, classify as spam, otherwise, classify as healthy email</a:t>
            </a:r>
          </a:p>
          <a:p>
            <a:endParaRPr lang="en-US" dirty="0"/>
          </a:p>
        </p:txBody>
      </p:sp>
      <p:pic>
        <p:nvPicPr>
          <p:cNvPr id="6" name="Picture 5" descr="Screen Shot 2014-03-04 at 1.3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7" y="2376028"/>
            <a:ext cx="6540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039" y="875666"/>
            <a:ext cx="342753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1859353"/>
            <a:ext cx="3419856" cy="4137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Adaptive to user’s specific patterns</a:t>
            </a:r>
          </a:p>
          <a:p>
            <a:r>
              <a:rPr lang="en-US" dirty="0" smtClean="0"/>
              <a:t>Good at avoiding “false positives”</a:t>
            </a:r>
          </a:p>
          <a:p>
            <a:pPr lvl="1"/>
            <a:r>
              <a:rPr lang="en-US" dirty="0" smtClean="0"/>
              <a:t>e.g. An email contains “Nigeria” would be rejected by pre-defined rule filter; while Bayesian filter would consider the name of spouse ,which would outweigh the word “Nigeria”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1577" y="849478"/>
            <a:ext cx="3422402" cy="639762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859353"/>
            <a:ext cx="3419856" cy="4137714"/>
          </a:xfrm>
        </p:spPr>
        <p:txBody>
          <a:bodyPr/>
          <a:lstStyle/>
          <a:p>
            <a:r>
              <a:rPr lang="en-US" dirty="0" smtClean="0"/>
              <a:t>Spammer send picture message instead that the filter couldn’t analyze</a:t>
            </a:r>
          </a:p>
          <a:p>
            <a:r>
              <a:rPr lang="en-US" dirty="0" smtClean="0"/>
              <a:t>Random insert normal text</a:t>
            </a:r>
          </a:p>
          <a:p>
            <a:r>
              <a:rPr lang="en-US" dirty="0" smtClean="0"/>
              <a:t>Modify the words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Nigeria</a:t>
            </a:r>
            <a:r>
              <a:rPr lang="en-US" dirty="0" err="1" smtClean="0">
                <a:sym typeface="Wingdings"/>
              </a:rPr>
              <a:t>Niigeriaa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0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http://en.wikipedia.org/wiki/Bayesian_spam_filtering#</a:t>
            </a:r>
            <a:r>
              <a:rPr lang="en-US" dirty="0" smtClean="0">
                <a:hlinkClick r:id="rId2"/>
              </a:rPr>
              <a:t>Computing_the_probability_that_a_message_containing_a_given_word_is_spam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http://www.ruanyifeng.com/blog/2011/08/</a:t>
            </a:r>
            <a:r>
              <a:rPr lang="en-US" dirty="0" smtClean="0">
                <a:hlinkClick r:id="rId3"/>
              </a:rPr>
              <a:t>bayesian_inference_part_one.html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http://www.ruanyifeng.com/blog/2011/08/</a:t>
            </a:r>
            <a:r>
              <a:rPr lang="en-US" dirty="0" smtClean="0">
                <a:hlinkClick r:id="rId4"/>
              </a:rPr>
              <a:t>bayesian_inference_part_two.html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http://www.paulgraham.com/</a:t>
            </a:r>
            <a:r>
              <a:rPr lang="en-US" dirty="0" smtClean="0">
                <a:hlinkClick r:id="rId5"/>
              </a:rPr>
              <a:t>spam.html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2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Thomas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Bayes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(1701-1761)</a:t>
            </a:r>
            <a:endParaRPr lang="en-US" altLang="zh-CN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03" y="2844596"/>
            <a:ext cx="6552906" cy="2883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7903" y="5936457"/>
            <a:ext cx="489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priorwisdom.wordpress.com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7844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4-03-02 at 11.3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45" y="2598761"/>
            <a:ext cx="3797673" cy="2647940"/>
          </a:xfrm>
          <a:prstGeom prst="rect">
            <a:avLst/>
          </a:prstGeom>
        </p:spPr>
      </p:pic>
      <p:pic>
        <p:nvPicPr>
          <p:cNvPr id="6" name="Picture 5" descr="Screen Shot 2014-03-02 at 11.5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1" y="2686021"/>
            <a:ext cx="3751613" cy="434458"/>
          </a:xfrm>
          <a:prstGeom prst="rect">
            <a:avLst/>
          </a:prstGeom>
        </p:spPr>
      </p:pic>
      <p:pic>
        <p:nvPicPr>
          <p:cNvPr id="7" name="Picture 6" descr="Screen Shot 2014-03-02 at 11.50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2" y="3494326"/>
            <a:ext cx="3751612" cy="412201"/>
          </a:xfrm>
          <a:prstGeom prst="rect">
            <a:avLst/>
          </a:prstGeom>
        </p:spPr>
      </p:pic>
      <p:pic>
        <p:nvPicPr>
          <p:cNvPr id="8" name="Picture 7" descr="Screen Shot 2014-03-02 at 11.50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4" y="4637320"/>
            <a:ext cx="3581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359869"/>
            <a:ext cx="7024744" cy="1143000"/>
          </a:xfrm>
        </p:spPr>
        <p:txBody>
          <a:bodyPr/>
          <a:lstStyle/>
          <a:p>
            <a:r>
              <a:rPr lang="en-US" altLang="zh-CN" dirty="0" smtClean="0"/>
              <a:t>Law of Total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3-03 at 12.1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5" y="2224908"/>
            <a:ext cx="3386052" cy="2296558"/>
          </a:xfrm>
          <a:prstGeom prst="rect">
            <a:avLst/>
          </a:prstGeom>
        </p:spPr>
      </p:pic>
      <p:pic>
        <p:nvPicPr>
          <p:cNvPr id="5" name="Picture 4" descr="Screen Shot 2014-03-03 at 12.12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31" y="2170172"/>
            <a:ext cx="3076914" cy="306960"/>
          </a:xfrm>
          <a:prstGeom prst="rect">
            <a:avLst/>
          </a:prstGeom>
        </p:spPr>
      </p:pic>
      <p:pic>
        <p:nvPicPr>
          <p:cNvPr id="6" name="Picture 5" descr="Screen Shot 2014-03-03 at 12.13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31" y="2906466"/>
            <a:ext cx="2727533" cy="274715"/>
          </a:xfrm>
          <a:prstGeom prst="rect">
            <a:avLst/>
          </a:prstGeom>
        </p:spPr>
      </p:pic>
      <p:pic>
        <p:nvPicPr>
          <p:cNvPr id="7" name="Picture 6" descr="Screen Shot 2014-03-03 at 12.13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31" y="3505307"/>
            <a:ext cx="3754030" cy="285557"/>
          </a:xfrm>
          <a:prstGeom prst="rect">
            <a:avLst/>
          </a:prstGeom>
        </p:spPr>
      </p:pic>
      <p:pic>
        <p:nvPicPr>
          <p:cNvPr id="8" name="Picture 7" descr="Screen Shot 2014-03-03 at 12.13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31" y="4085338"/>
            <a:ext cx="3477005" cy="562151"/>
          </a:xfrm>
          <a:prstGeom prst="rect">
            <a:avLst/>
          </a:prstGeom>
        </p:spPr>
      </p:pic>
      <p:pic>
        <p:nvPicPr>
          <p:cNvPr id="10" name="Picture 9" descr="Screen Shot 2014-03-04 at 12.45.4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2" y="5347983"/>
            <a:ext cx="7015318" cy="675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729" y="4791980"/>
            <a:ext cx="559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Another way to write the conditional probability: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323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44" y="359868"/>
            <a:ext cx="7024744" cy="1143000"/>
          </a:xfrm>
        </p:spPr>
        <p:txBody>
          <a:bodyPr/>
          <a:lstStyle/>
          <a:p>
            <a:r>
              <a:rPr lang="en-US" dirty="0" smtClean="0"/>
              <a:t>Bayesian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2" y="1655858"/>
            <a:ext cx="6286814" cy="29925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25683" y="4763067"/>
            <a:ext cx="785154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Likelihood/Marginal &gt;1 : increase the prior given the evidence</a:t>
            </a:r>
          </a:p>
          <a:p>
            <a:r>
              <a:rPr lang="en-US" dirty="0" smtClean="0"/>
              <a:t>Likelihood/Marginal &lt;1 : decrease the prior given the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8878"/>
            <a:ext cx="7024744" cy="1143000"/>
          </a:xfrm>
        </p:spPr>
        <p:txBody>
          <a:bodyPr/>
          <a:lstStyle/>
          <a:p>
            <a:r>
              <a:rPr lang="en-US" dirty="0" smtClean="0"/>
              <a:t>Naïve Bayesian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21878"/>
            <a:ext cx="6777317" cy="3910752"/>
          </a:xfrm>
        </p:spPr>
        <p:txBody>
          <a:bodyPr/>
          <a:lstStyle/>
          <a:p>
            <a:r>
              <a:rPr lang="en-US" dirty="0" smtClean="0"/>
              <a:t>Assume instances are independent with every 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Screen Shot 2014-03-04 at 10.4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10" y="5604378"/>
            <a:ext cx="4674613" cy="771855"/>
          </a:xfrm>
          <a:prstGeom prst="rect">
            <a:avLst/>
          </a:prstGeom>
        </p:spPr>
      </p:pic>
      <p:pic>
        <p:nvPicPr>
          <p:cNvPr id="20" name="Picture 19" descr="Screen Shot 2014-03-04 at 10.4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685427"/>
            <a:ext cx="4548123" cy="674169"/>
          </a:xfrm>
          <a:prstGeom prst="rect">
            <a:avLst/>
          </a:prstGeom>
        </p:spPr>
      </p:pic>
      <p:pic>
        <p:nvPicPr>
          <p:cNvPr id="21" name="Picture 20" descr="Screen Shot 2014-03-03 at 9.20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40" y="2677937"/>
            <a:ext cx="3185799" cy="2007490"/>
          </a:xfrm>
          <a:prstGeom prst="rect">
            <a:avLst/>
          </a:prstGeom>
        </p:spPr>
      </p:pic>
      <p:pic>
        <p:nvPicPr>
          <p:cNvPr id="22" name="Picture 21" descr="Screen Shot 2014-03-03 at 9.20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37" y="2691031"/>
            <a:ext cx="3416371" cy="1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Spam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66" y="2323652"/>
            <a:ext cx="4475346" cy="3815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1577" y="6138885"/>
            <a:ext cx="21486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www.deepakarora.com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1901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/>
          <a:lstStyle/>
          <a:p>
            <a:r>
              <a:rPr lang="en-US" dirty="0" smtClean="0"/>
              <a:t>Example on single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5318"/>
            <a:ext cx="7231443" cy="4117311"/>
          </a:xfrm>
        </p:spPr>
        <p:txBody>
          <a:bodyPr/>
          <a:lstStyle/>
          <a:p>
            <a:r>
              <a:rPr lang="en-US" dirty="0" smtClean="0"/>
              <a:t>I just received an email E and want to know if it is spam</a:t>
            </a:r>
          </a:p>
          <a:p>
            <a:pPr lvl="1"/>
            <a:r>
              <a:rPr lang="en-US" dirty="0" smtClean="0"/>
              <a:t>S: spam   H: healthy</a:t>
            </a:r>
          </a:p>
          <a:p>
            <a:pPr lvl="1"/>
            <a:r>
              <a:rPr lang="en-US" dirty="0" smtClean="0"/>
              <a:t>Before any analysis, assume:</a:t>
            </a:r>
          </a:p>
          <a:p>
            <a:endParaRPr lang="en-US" dirty="0"/>
          </a:p>
          <a:p>
            <a:pPr lvl="1"/>
            <a:r>
              <a:rPr lang="en-US" dirty="0" smtClean="0"/>
              <a:t>Scan through this email, found word “</a:t>
            </a:r>
            <a:r>
              <a:rPr lang="en-US" b="1" dirty="0" smtClean="0"/>
              <a:t>apple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What is the probability that E is spam given it contains “</a:t>
            </a:r>
            <a:r>
              <a:rPr lang="en-US" b="1" dirty="0" smtClean="0"/>
              <a:t>apple</a:t>
            </a:r>
            <a:r>
              <a:rPr lang="en-US" dirty="0" smtClean="0"/>
              <a:t>” ?</a:t>
            </a:r>
          </a:p>
          <a:p>
            <a:endParaRPr lang="en-US" dirty="0"/>
          </a:p>
        </p:txBody>
      </p:sp>
      <p:pic>
        <p:nvPicPr>
          <p:cNvPr id="4" name="Picture 3" descr="Screen Shot 2014-03-03 at 5.4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40" y="3493155"/>
            <a:ext cx="3071893" cy="365066"/>
          </a:xfrm>
          <a:prstGeom prst="rect">
            <a:avLst/>
          </a:prstGeom>
        </p:spPr>
      </p:pic>
      <p:pic>
        <p:nvPicPr>
          <p:cNvPr id="5" name="Picture 4" descr="Screen Shot 2014-03-03 at 5.4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40" y="4929894"/>
            <a:ext cx="4642922" cy="7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11830"/>
            <a:ext cx="6777317" cy="502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found that in training dataset</a:t>
            </a:r>
          </a:p>
          <a:p>
            <a:pPr lvl="1"/>
            <a:r>
              <a:rPr lang="en-US" dirty="0"/>
              <a:t> P(W|S)=5%, P(W|H)=0.05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 P(S)=50%, P(H)=50%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Existence of word “</a:t>
            </a:r>
            <a:r>
              <a:rPr lang="en-US" b="1" dirty="0" smtClean="0"/>
              <a:t>apple</a:t>
            </a:r>
            <a:r>
              <a:rPr lang="en-US" dirty="0" smtClean="0"/>
              <a:t>” in email E increased the previous 50% probability (prior) to 99% (posterior)</a:t>
            </a:r>
          </a:p>
          <a:p>
            <a:r>
              <a:rPr lang="en-US" dirty="0" smtClean="0"/>
              <a:t>Thus, “</a:t>
            </a:r>
            <a:r>
              <a:rPr lang="en-US" b="1" dirty="0" smtClean="0"/>
              <a:t>apple</a:t>
            </a:r>
            <a:r>
              <a:rPr lang="en-US" dirty="0" smtClean="0"/>
              <a:t>” is a pretty strong indication of spam and </a:t>
            </a:r>
          </a:p>
          <a:p>
            <a:r>
              <a:rPr lang="en-US" dirty="0" smtClean="0"/>
              <a:t>This quantity is also called the “</a:t>
            </a:r>
            <a:r>
              <a:rPr lang="en-US" dirty="0" err="1" smtClean="0"/>
              <a:t>spamicity</a:t>
            </a:r>
            <a:r>
              <a:rPr lang="en-US" dirty="0" smtClean="0"/>
              <a:t>”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Screen Shot 2014-03-03 at 5.4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83" y="1322496"/>
            <a:ext cx="4878600" cy="763873"/>
          </a:xfrm>
          <a:prstGeom prst="rect">
            <a:avLst/>
          </a:prstGeom>
        </p:spPr>
      </p:pic>
      <p:pic>
        <p:nvPicPr>
          <p:cNvPr id="7" name="Picture 6" descr="Screen Shot 2014-03-03 at 8.5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83" y="3272682"/>
            <a:ext cx="6169684" cy="7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2418</TotalTime>
  <Words>682</Words>
  <Application>Microsoft Macintosh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Bayesian Theorem &amp; Spam Filtering</vt:lpstr>
      <vt:lpstr>Bayes’ Theorem</vt:lpstr>
      <vt:lpstr>Conditional Probability</vt:lpstr>
      <vt:lpstr>Law of Total Probability</vt:lpstr>
      <vt:lpstr>Bayesian Interpretation</vt:lpstr>
      <vt:lpstr>Naïve Bayesian Assumption</vt:lpstr>
      <vt:lpstr>Application to Spam Filtering</vt:lpstr>
      <vt:lpstr>Example on single event</vt:lpstr>
      <vt:lpstr>PowerPoint Presentation</vt:lpstr>
      <vt:lpstr>Multiple Events</vt:lpstr>
      <vt:lpstr>An email contains 2 words in W</vt:lpstr>
      <vt:lpstr>PowerPoint Presentation</vt:lpstr>
      <vt:lpstr>The Combined Probability</vt:lpstr>
      <vt:lpstr>Setting Cut-off Value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</dc:creator>
  <cp:lastModifiedBy>Lydia</cp:lastModifiedBy>
  <cp:revision>54</cp:revision>
  <dcterms:created xsi:type="dcterms:W3CDTF">2014-03-03T04:08:53Z</dcterms:created>
  <dcterms:modified xsi:type="dcterms:W3CDTF">2014-03-04T20:27:19Z</dcterms:modified>
</cp:coreProperties>
</file>