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27"/>
  </p:notesMasterIdLst>
  <p:sldIdLst>
    <p:sldId id="256" r:id="rId2"/>
    <p:sldId id="312" r:id="rId3"/>
    <p:sldId id="314" r:id="rId4"/>
    <p:sldId id="313" r:id="rId5"/>
    <p:sldId id="317" r:id="rId6"/>
    <p:sldId id="316" r:id="rId7"/>
    <p:sldId id="315" r:id="rId8"/>
    <p:sldId id="321" r:id="rId9"/>
    <p:sldId id="318" r:id="rId10"/>
    <p:sldId id="319" r:id="rId11"/>
    <p:sldId id="320" r:id="rId12"/>
    <p:sldId id="322" r:id="rId13"/>
    <p:sldId id="323" r:id="rId14"/>
    <p:sldId id="324" r:id="rId15"/>
    <p:sldId id="325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290" r:id="rId25"/>
    <p:sldId id="26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9855" autoAdjust="0"/>
  </p:normalViewPr>
  <p:slideViewPr>
    <p:cSldViewPr snapToGrid="0" snapToObjects="1">
      <p:cViewPr>
        <p:scale>
          <a:sx n="120" d="100"/>
          <a:sy n="12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0BB47-E29B-BA43-9707-9AA4ED9BAC7A}" type="datetimeFigureOut">
              <a:rPr lang="en-US" smtClean="0"/>
              <a:t>3/21/14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0651B-7B29-B646-AD79-DD7B1FBF8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7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1DEABC-D766-4322-8E78-B830FAE35C72}" type="datetime4">
              <a:rPr lang="en-US" smtClean="0"/>
              <a:pPr/>
              <a:t>March 21, 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4A8E1CE-37F8-4102-8DF9-852A0A51F293}" type="datetime4">
              <a:rPr lang="en-US" smtClean="0"/>
              <a:pPr/>
              <a:t>March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21, 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B19C71-EC74-44AF-B27E-FC7DC3C3A61D}" type="datetime4">
              <a:rPr lang="en-US" smtClean="0"/>
              <a:pPr/>
              <a:t>March 21, 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5CDA29-3CBE-48EA-92AE-A996835462BA}" type="datetime4">
              <a:rPr lang="en-US" smtClean="0"/>
              <a:pPr/>
              <a:t>March 21, 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21,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21,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21,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EEA923-9BEE-48CE-9F28-5B525F399BAD}" type="datetime4">
              <a:rPr lang="en-US" smtClean="0"/>
              <a:pPr/>
              <a:t>March 21, 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21,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41" y="4038600"/>
            <a:ext cx="68072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Measures</a:t>
            </a:r>
            <a:br>
              <a:rPr lang="en-US" dirty="0" smtClean="0"/>
            </a:br>
            <a:r>
              <a:rPr lang="en-US" dirty="0"/>
              <a:t>&amp;</a:t>
            </a:r>
            <a:r>
              <a:rPr lang="en-US" dirty="0" smtClean="0"/>
              <a:t> unsupervised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6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“Harmonic average of precision and recall” </a:t>
            </a:r>
          </a:p>
          <a:p>
            <a:r>
              <a:rPr lang="en-US" dirty="0" smtClean="0"/>
              <a:t>F = 2 * (Precision </a:t>
            </a:r>
            <a:r>
              <a:rPr lang="en-US" dirty="0"/>
              <a:t>*</a:t>
            </a:r>
            <a:r>
              <a:rPr lang="en-US" dirty="0" smtClean="0"/>
              <a:t> Recall) / (Precision + Recall)</a:t>
            </a:r>
          </a:p>
          <a:p>
            <a:r>
              <a:rPr lang="en-US" dirty="0" smtClean="0"/>
              <a:t>Break-even point is the point where precision = recall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5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Receiver Operator Characteristic</a:t>
            </a:r>
          </a:p>
          <a:p>
            <a:pPr lvl="1"/>
            <a:r>
              <a:rPr lang="en-US" dirty="0" smtClean="0"/>
              <a:t>Sweep your threshold</a:t>
            </a:r>
          </a:p>
          <a:p>
            <a:pPr lvl="1"/>
            <a:r>
              <a:rPr lang="en-US" dirty="0" smtClean="0"/>
              <a:t>Plot true positive rate vs. false positive rate</a:t>
            </a:r>
          </a:p>
          <a:p>
            <a:pPr lvl="2"/>
            <a:r>
              <a:rPr lang="en-US" dirty="0" smtClean="0"/>
              <a:t>True Positive Rate = Recall = TP / (TP + FN)</a:t>
            </a:r>
          </a:p>
          <a:p>
            <a:pPr lvl="2"/>
            <a:r>
              <a:rPr lang="en-US" dirty="0" smtClean="0"/>
              <a:t>False Positive Rate = FP / (FP + TN)</a:t>
            </a:r>
          </a:p>
          <a:p>
            <a:endParaRPr lang="en-US" dirty="0"/>
          </a:p>
        </p:txBody>
      </p:sp>
      <p:pic>
        <p:nvPicPr>
          <p:cNvPr id="4" name="Picture 3" descr="ROC Plo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074" y="3914496"/>
            <a:ext cx="3274343" cy="294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07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Thresholds will vary depending on what you choose to optimize</a:t>
            </a:r>
          </a:p>
          <a:p>
            <a:r>
              <a:rPr lang="en-US" dirty="0" smtClean="0"/>
              <a:t>Pick a performance measure that makes sense for your problem</a:t>
            </a:r>
          </a:p>
          <a:p>
            <a:r>
              <a:rPr lang="en-US" dirty="0" smtClean="0"/>
              <a:t>ROC is becoming more popular in the machine learning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47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</a:p>
          <a:p>
            <a:pPr lvl="1"/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Precision</a:t>
            </a:r>
          </a:p>
          <a:p>
            <a:pPr lvl="1"/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F-score</a:t>
            </a:r>
          </a:p>
          <a:p>
            <a:pPr lvl="1"/>
            <a:r>
              <a:rPr lang="en-US" dirty="0" smtClean="0"/>
              <a:t>ROC</a:t>
            </a:r>
          </a:p>
          <a:p>
            <a:r>
              <a:rPr lang="en-US" dirty="0" smtClean="0"/>
              <a:t>Unsupervised Learning</a:t>
            </a:r>
          </a:p>
          <a:p>
            <a:pPr lvl="1"/>
            <a:r>
              <a:rPr lang="en-US" dirty="0" smtClean="0"/>
              <a:t>K-Means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9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pic>
        <p:nvPicPr>
          <p:cNvPr id="4" name="Content Placeholder 8" descr="Various approaches in SPR.tif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07" r="-9507"/>
          <a:stretch>
            <a:fillRect/>
          </a:stretch>
        </p:blipFill>
        <p:spPr>
          <a:xfrm>
            <a:off x="612775" y="1600200"/>
            <a:ext cx="8153400" cy="4495800"/>
          </a:xfrm>
        </p:spPr>
      </p:pic>
      <p:sp>
        <p:nvSpPr>
          <p:cNvPr id="5" name="Rectangle 4"/>
          <p:cNvSpPr/>
          <p:nvPr/>
        </p:nvSpPr>
        <p:spPr>
          <a:xfrm>
            <a:off x="6117167" y="3630083"/>
            <a:ext cx="1068916" cy="433917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03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Training examples are not labeled</a:t>
            </a:r>
          </a:p>
          <a:p>
            <a:r>
              <a:rPr lang="en-US" dirty="0" smtClean="0"/>
              <a:t>No target attribute we want to predict</a:t>
            </a:r>
          </a:p>
          <a:p>
            <a:r>
              <a:rPr lang="en-US" dirty="0" smtClean="0"/>
              <a:t>Want to find some structure in the data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613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Clustering algorithm</a:t>
            </a:r>
          </a:p>
          <a:p>
            <a:r>
              <a:rPr lang="en-US" dirty="0" smtClean="0"/>
              <a:t>Partition the data into </a:t>
            </a:r>
            <a:r>
              <a:rPr lang="en-US" i="1" dirty="0" smtClean="0"/>
              <a:t>k</a:t>
            </a:r>
            <a:r>
              <a:rPr lang="en-US" dirty="0" smtClean="0"/>
              <a:t> clusters</a:t>
            </a:r>
          </a:p>
          <a:p>
            <a:pPr lvl="1"/>
            <a:r>
              <a:rPr lang="en-US" dirty="0" smtClean="0"/>
              <a:t>Each group has a “centroid”</a:t>
            </a:r>
          </a:p>
          <a:p>
            <a:r>
              <a:rPr lang="en-US" dirty="0" smtClean="0"/>
              <a:t>Choose center that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132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0871" y="2412998"/>
            <a:ext cx="7181090" cy="30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859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of k-Means</a:t>
            </a:r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7998" y="2381139"/>
            <a:ext cx="6468004" cy="3855629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779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of k-Means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6789" y="2222500"/>
            <a:ext cx="6770423" cy="4102594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</a:p>
          <a:p>
            <a:pPr lvl="1"/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Precision</a:t>
            </a:r>
          </a:p>
          <a:p>
            <a:pPr lvl="1"/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F-score</a:t>
            </a:r>
          </a:p>
          <a:p>
            <a:pPr lvl="1"/>
            <a:r>
              <a:rPr lang="en-US" dirty="0" smtClean="0"/>
              <a:t>ROC</a:t>
            </a:r>
          </a:p>
          <a:p>
            <a:r>
              <a:rPr lang="en-US" dirty="0" smtClean="0"/>
              <a:t>Unsupervised Learning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48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to understand</a:t>
            </a:r>
          </a:p>
          <a:p>
            <a:r>
              <a:rPr lang="en-US" dirty="0" smtClean="0"/>
              <a:t>Easy to implement</a:t>
            </a:r>
          </a:p>
          <a:p>
            <a:r>
              <a:rPr lang="en-US" dirty="0" smtClean="0"/>
              <a:t>Efficient: O(</a:t>
            </a:r>
            <a:r>
              <a:rPr lang="en-US" dirty="0" err="1" smtClean="0"/>
              <a:t>tkn</a:t>
            </a:r>
            <a:r>
              <a:rPr lang="en-US" dirty="0" smtClean="0"/>
              <a:t>) – considered linear time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 = number of clusters</a:t>
            </a:r>
          </a:p>
          <a:p>
            <a:pPr lvl="1"/>
            <a:r>
              <a:rPr lang="en-US" dirty="0" smtClean="0"/>
              <a:t>t = number of iterations</a:t>
            </a:r>
          </a:p>
          <a:p>
            <a:pPr lvl="1"/>
            <a:r>
              <a:rPr lang="en-US" dirty="0" smtClean="0"/>
              <a:t>n = number of data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9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applicable to cases where the mean is defined</a:t>
            </a:r>
          </a:p>
          <a:p>
            <a:r>
              <a:rPr lang="en-US" dirty="0" smtClean="0"/>
              <a:t>User needs to choose </a:t>
            </a:r>
            <a:r>
              <a:rPr lang="en-US" i="1" dirty="0" smtClean="0"/>
              <a:t>k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Might not know best </a:t>
            </a:r>
            <a:r>
              <a:rPr lang="en-US" i="1" dirty="0" smtClean="0"/>
              <a:t>k</a:t>
            </a:r>
            <a:r>
              <a:rPr lang="en-US" dirty="0" smtClean="0"/>
              <a:t> to choose</a:t>
            </a:r>
            <a:endParaRPr lang="en-US" dirty="0"/>
          </a:p>
          <a:p>
            <a:r>
              <a:rPr lang="en-US" dirty="0" smtClean="0"/>
              <a:t>Algorithm is sensitive to outliers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3517" y="3725058"/>
            <a:ext cx="4516967" cy="272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36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Sensitive to the initial centroids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9859" y="2530601"/>
            <a:ext cx="5484283" cy="3551112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976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 to discover clusters than are not ellipsoids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7448" y="3037417"/>
            <a:ext cx="6949104" cy="2925234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518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CS583, Bing Liu, UIC</a:t>
            </a:r>
          </a:p>
          <a:p>
            <a:pPr lvl="1"/>
            <a:r>
              <a:rPr lang="en-US" dirty="0" smtClean="0"/>
              <a:t>Unsupervised Learning</a:t>
            </a:r>
          </a:p>
          <a:p>
            <a:r>
              <a:rPr lang="en-US" dirty="0" smtClean="0"/>
              <a:t>University of Texas, San Antonio</a:t>
            </a:r>
          </a:p>
          <a:p>
            <a:pPr lvl="1"/>
            <a:r>
              <a:rPr lang="en-US" dirty="0" smtClean="0"/>
              <a:t>Unsupervised Learning k-</a:t>
            </a:r>
            <a:r>
              <a:rPr lang="en-US" smtClean="0"/>
              <a:t>Means Algorithm</a:t>
            </a:r>
            <a:endParaRPr lang="en-US" dirty="0"/>
          </a:p>
          <a:p>
            <a:r>
              <a:rPr lang="en-US" dirty="0" smtClean="0"/>
              <a:t>CS578 Cornell</a:t>
            </a:r>
          </a:p>
          <a:p>
            <a:pPr lvl="1"/>
            <a:r>
              <a:rPr lang="en-US" dirty="0" smtClean="0"/>
              <a:t>Performance Measures</a:t>
            </a:r>
          </a:p>
          <a:p>
            <a:r>
              <a:rPr lang="en-US" dirty="0" smtClean="0"/>
              <a:t>Portland State University, CS</a:t>
            </a:r>
          </a:p>
          <a:p>
            <a:pPr lvl="1"/>
            <a:r>
              <a:rPr lang="en-US" dirty="0"/>
              <a:t>Evaluating and Comparing the Performance </a:t>
            </a:r>
            <a:r>
              <a:rPr lang="en-US" dirty="0" smtClean="0"/>
              <a:t>of </a:t>
            </a:r>
            <a:r>
              <a:rPr lang="en-US" dirty="0"/>
              <a:t>Machine Learning Algorithms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72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5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outcomes for classifications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800595"/>
              </p:ext>
            </p:extLst>
          </p:nvPr>
        </p:nvGraphicFramePr>
        <p:xfrm>
          <a:off x="1524000" y="2592923"/>
          <a:ext cx="6096000" cy="30162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32000"/>
                <a:gridCol w="2032000"/>
                <a:gridCol w="2032000"/>
              </a:tblGrid>
              <a:tr h="10054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Classified</a:t>
                      </a:r>
                      <a:r>
                        <a:rPr lang="en-US" baseline="0" dirty="0" smtClean="0"/>
                        <a:t>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Classified</a:t>
                      </a:r>
                      <a:r>
                        <a:rPr lang="en-US" baseline="0" dirty="0" smtClean="0"/>
                        <a:t> Negative</a:t>
                      </a:r>
                      <a:endParaRPr lang="en-US" dirty="0"/>
                    </a:p>
                  </a:txBody>
                  <a:tcPr/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Positive Examples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Positive (TP)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Negative (FN)</a:t>
                      </a:r>
                      <a:endParaRPr lang="en-US" dirty="0"/>
                    </a:p>
                  </a:txBody>
                  <a:tcPr/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 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Positive (FP)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Negative (TN)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3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Accuracy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roportion of classifications that were correct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TP + TN) / # of Training Examples</a:t>
            </a:r>
          </a:p>
          <a:p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Proportion of positive examples that were correctly classified</a:t>
            </a:r>
          </a:p>
          <a:p>
            <a:pPr lvl="1"/>
            <a:r>
              <a:rPr lang="en-US" dirty="0" smtClean="0"/>
              <a:t>TP/ (TP + FN)</a:t>
            </a:r>
          </a:p>
          <a:p>
            <a:r>
              <a:rPr lang="en-US" dirty="0" smtClean="0"/>
              <a:t>Precision</a:t>
            </a:r>
          </a:p>
          <a:p>
            <a:pPr lvl="1"/>
            <a:r>
              <a:rPr lang="en-US" dirty="0" smtClean="0"/>
              <a:t>Proportion of correct positive classifications over all positive classifications</a:t>
            </a:r>
          </a:p>
          <a:p>
            <a:pPr lvl="1"/>
            <a:r>
              <a:rPr lang="en-US" dirty="0" smtClean="0"/>
              <a:t>TP/(TP + FP)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2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17115"/>
              </p:ext>
            </p:extLst>
          </p:nvPr>
        </p:nvGraphicFramePr>
        <p:xfrm>
          <a:off x="1524000" y="2592923"/>
          <a:ext cx="6096000" cy="40216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0054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Classified</a:t>
                      </a:r>
                      <a:r>
                        <a:rPr lang="en-US" baseline="0" dirty="0" smtClean="0"/>
                        <a:t>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Classified</a:t>
                      </a:r>
                      <a:r>
                        <a:rPr lang="en-US" baseline="0" dirty="0" smtClean="0"/>
                        <a:t>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Positive Examples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Positive (TP)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3D9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Negative (FN)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 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Positive (FP)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Negative (TN)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3D9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Accuracy</a:t>
                      </a:r>
                      <a:r>
                        <a:rPr lang="en-US" baseline="0" dirty="0" smtClean="0"/>
                        <a:t> = (TP + TN) / All Examples</a:t>
                      </a:r>
                      <a:endParaRPr lang="en-US" dirty="0"/>
                    </a:p>
                  </a:txBody>
                  <a:tcPr>
                    <a:solidFill>
                      <a:srgbClr val="F3D9A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28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116807"/>
              </p:ext>
            </p:extLst>
          </p:nvPr>
        </p:nvGraphicFramePr>
        <p:xfrm>
          <a:off x="1524000" y="2592923"/>
          <a:ext cx="6096000" cy="40216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32000"/>
                <a:gridCol w="2032000"/>
                <a:gridCol w="2032000"/>
              </a:tblGrid>
              <a:tr h="10054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Classified</a:t>
                      </a:r>
                      <a:r>
                        <a:rPr lang="en-US" baseline="0" dirty="0" smtClean="0"/>
                        <a:t>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Classified</a:t>
                      </a:r>
                      <a:r>
                        <a:rPr lang="en-US" baseline="0" dirty="0" smtClean="0"/>
                        <a:t> Negative</a:t>
                      </a:r>
                      <a:endParaRPr lang="en-US" dirty="0"/>
                    </a:p>
                  </a:txBody>
                  <a:tcPr/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Positive Examples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Positive (TP)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3D9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Negative (FN)</a:t>
                      </a:r>
                      <a:endParaRPr lang="en-US" dirty="0"/>
                    </a:p>
                  </a:txBody>
                  <a:tcPr/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 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Positive (FP)</a:t>
                      </a:r>
                      <a:endParaRPr lang="en-US" dirty="0"/>
                    </a:p>
                  </a:txBody>
                  <a:tcPr>
                    <a:solidFill>
                      <a:srgbClr val="F3D9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Negative (TN)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Recall = </a:t>
                      </a:r>
                    </a:p>
                    <a:p>
                      <a:pPr algn="ctr"/>
                      <a:r>
                        <a:rPr lang="en-US" dirty="0" smtClean="0"/>
                        <a:t>TP/ (TP + FP)</a:t>
                      </a:r>
                      <a:endParaRPr lang="en-US" dirty="0"/>
                    </a:p>
                  </a:txBody>
                  <a:tcPr>
                    <a:solidFill>
                      <a:srgbClr val="F3D9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50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3214"/>
              </p:ext>
            </p:extLst>
          </p:nvPr>
        </p:nvGraphicFramePr>
        <p:xfrm>
          <a:off x="1524000" y="2592923"/>
          <a:ext cx="6265332" cy="30162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66333"/>
                <a:gridCol w="1566333"/>
                <a:gridCol w="1566333"/>
                <a:gridCol w="1566333"/>
              </a:tblGrid>
              <a:tr h="10054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Classified</a:t>
                      </a:r>
                      <a:r>
                        <a:rPr lang="en-US" baseline="0" dirty="0" smtClean="0"/>
                        <a:t>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Classified</a:t>
                      </a:r>
                      <a:r>
                        <a:rPr lang="en-US" baseline="0" dirty="0" smtClean="0"/>
                        <a:t>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Positive Examples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Positive (TP)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Negative (FN)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Precision = TP/(TP +</a:t>
                      </a:r>
                      <a:r>
                        <a:rPr lang="en-US" baseline="0" dirty="0" smtClean="0"/>
                        <a:t> FN)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054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 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Positive (FP)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Negative (TN)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81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which performance measure works best</a:t>
            </a:r>
          </a:p>
          <a:p>
            <a:endParaRPr lang="en-US" dirty="0"/>
          </a:p>
        </p:txBody>
      </p:sp>
      <p:pic>
        <p:nvPicPr>
          <p:cNvPr id="4" name="Picture 3" descr="optimal threshol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18" y="2391837"/>
            <a:ext cx="4675364" cy="436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4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vs.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 trade-off between precision and recall</a:t>
            </a:r>
          </a:p>
          <a:p>
            <a:pPr lvl="1"/>
            <a:r>
              <a:rPr lang="en-US" dirty="0" smtClean="0"/>
              <a:t>Precision: How often does system correctly classify spam emails?</a:t>
            </a:r>
          </a:p>
          <a:p>
            <a:pPr lvl="1"/>
            <a:r>
              <a:rPr lang="en-US" dirty="0" smtClean="0"/>
              <a:t>Recall: How often are emails classified as spam actually spam?</a:t>
            </a:r>
          </a:p>
          <a:p>
            <a:r>
              <a:rPr lang="en-US" dirty="0" smtClean="0"/>
              <a:t>Precision/ Recall Curves</a:t>
            </a:r>
          </a:p>
          <a:p>
            <a:endParaRPr lang="en-US" dirty="0"/>
          </a:p>
        </p:txBody>
      </p:sp>
      <p:pic>
        <p:nvPicPr>
          <p:cNvPr id="4" name="Picture 3" descr="precision recall curv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417" y="3642109"/>
            <a:ext cx="3376082" cy="306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99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14074</TotalTime>
  <Words>583</Words>
  <Application>Microsoft Macintosh PowerPoint</Application>
  <PresentationFormat>On-screen Show (4:3)</PresentationFormat>
  <Paragraphs>136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Performance Measures &amp; unsupervised Learning</vt:lpstr>
      <vt:lpstr>Outline</vt:lpstr>
      <vt:lpstr>Performance Measures</vt:lpstr>
      <vt:lpstr>Performance Measures</vt:lpstr>
      <vt:lpstr>Performance Measures</vt:lpstr>
      <vt:lpstr>Performance Measures</vt:lpstr>
      <vt:lpstr>Performance Measures</vt:lpstr>
      <vt:lpstr>Performance Measures</vt:lpstr>
      <vt:lpstr>Precision vs. Recall</vt:lpstr>
      <vt:lpstr>F-Score</vt:lpstr>
      <vt:lpstr>ROC Plots</vt:lpstr>
      <vt:lpstr>Performance Measures</vt:lpstr>
      <vt:lpstr>Outline</vt:lpstr>
      <vt:lpstr>Unsupervised Learning</vt:lpstr>
      <vt:lpstr>Unsupervised Learning</vt:lpstr>
      <vt:lpstr>K-Means</vt:lpstr>
      <vt:lpstr>K-Means</vt:lpstr>
      <vt:lpstr>K-Means</vt:lpstr>
      <vt:lpstr>K-Means</vt:lpstr>
      <vt:lpstr>Pros of K-Means</vt:lpstr>
      <vt:lpstr>Cons of K-Means</vt:lpstr>
      <vt:lpstr>Cons of K-Means</vt:lpstr>
      <vt:lpstr>Cons of K-Means</vt:lpstr>
      <vt:lpstr>Sources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Introduction of machine learning</dc:title>
  <dc:creator>Lauren Steimle</dc:creator>
  <cp:lastModifiedBy>Lauren Steimle</cp:lastModifiedBy>
  <cp:revision>175</cp:revision>
  <dcterms:created xsi:type="dcterms:W3CDTF">2014-01-24T04:18:24Z</dcterms:created>
  <dcterms:modified xsi:type="dcterms:W3CDTF">2014-03-21T17:40:37Z</dcterms:modified>
</cp:coreProperties>
</file>