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  <p:sldId id="266" r:id="rId15"/>
    <p:sldId id="270" r:id="rId16"/>
    <p:sldId id="271" r:id="rId17"/>
    <p:sldId id="272" r:id="rId18"/>
    <p:sldId id="273" r:id="rId19"/>
    <p:sldId id="278" r:id="rId20"/>
    <p:sldId id="276" r:id="rId21"/>
    <p:sldId id="280" r:id="rId22"/>
    <p:sldId id="275" r:id="rId23"/>
    <p:sldId id="281" r:id="rId24"/>
    <p:sldId id="282" r:id="rId25"/>
    <p:sldId id="283" r:id="rId26"/>
    <p:sldId id="284" r:id="rId27"/>
    <p:sldId id="286" r:id="rId28"/>
    <p:sldId id="287" r:id="rId29"/>
    <p:sldId id="289" r:id="rId30"/>
    <p:sldId id="290" r:id="rId31"/>
    <p:sldId id="288" r:id="rId32"/>
    <p:sldId id="285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0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D2BB65-3516-4042-AC44-4F66A5764A77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D7F0B8-99C5-7F47-B655-D3C6FA1780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me.deib.polimi.it/matteucc/Clustering/tutorial_html/AppletH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deib.polimi.it/matteucc/Clustering/tutorial_html/hierarchical.html" TargetMode="External"/><Relationship Id="rId4" Type="http://schemas.openxmlformats.org/officeDocument/2006/relationships/hyperlink" Target="http://www.autonlab.org/tutorials/kmeans.html" TargetMode="External"/><Relationship Id="rId5" Type="http://schemas.openxmlformats.org/officeDocument/2006/relationships/hyperlink" Target="https://class.coursera.org/bigdata-edu-001/lecture" TargetMode="External"/><Relationship Id="rId6" Type="http://schemas.openxmlformats.org/officeDocument/2006/relationships/hyperlink" Target="http://www.utm.edu/departments/math/graph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math.princeton.edu/math_alive/5/Notes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</a:t>
            </a:r>
            <a:r>
              <a:rPr lang="en-US" dirty="0" smtClean="0"/>
              <a:t>clustering &amp; Graph theory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Single-link, coloring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2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Single-linkage clustering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Cluster cities</a:t>
            </a:r>
          </a:p>
          <a:p>
            <a:endParaRPr lang="en-US" dirty="0"/>
          </a:p>
        </p:txBody>
      </p:sp>
      <p:pic>
        <p:nvPicPr>
          <p:cNvPr id="4" name="Picture 3" descr="Screen Shot 2014-03-23 at 1.13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24" y="2055292"/>
            <a:ext cx="7479935" cy="4040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1447" y="6211417"/>
            <a:ext cx="40065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home.deib.polimi.it</a:t>
            </a:r>
            <a:r>
              <a:rPr lang="en-US" sz="900" dirty="0"/>
              <a:t>/</a:t>
            </a:r>
            <a:r>
              <a:rPr lang="en-US" sz="900" dirty="0" err="1"/>
              <a:t>matteucc</a:t>
            </a:r>
            <a:r>
              <a:rPr lang="en-US" sz="900" dirty="0"/>
              <a:t>/Clustering/</a:t>
            </a:r>
            <a:r>
              <a:rPr lang="en-US" sz="900" dirty="0" err="1"/>
              <a:t>tutorial_html</a:t>
            </a:r>
            <a:r>
              <a:rPr lang="en-US" sz="900" dirty="0"/>
              <a:t>/</a:t>
            </a:r>
            <a:r>
              <a:rPr lang="en-US" sz="900" dirty="0" err="1"/>
              <a:t>hierarchical.html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0641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Calculate the N*N proximity matrix D=[d(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clustering are assigned sequence numbers k from 0 to (n-1) and L(k) is the level of the </a:t>
            </a:r>
            <a:r>
              <a:rPr lang="en-US" dirty="0" err="1" smtClean="0"/>
              <a:t>kth</a:t>
            </a:r>
            <a:r>
              <a:rPr lang="en-US" dirty="0" smtClean="0"/>
              <a:t> clustering.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3-23 at 1.12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28" y="2105443"/>
            <a:ext cx="65151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909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3372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Step1. Begin with disjoint clustering having level </a:t>
            </a:r>
            <a:r>
              <a:rPr lang="en-US" dirty="0" smtClean="0">
                <a:solidFill>
                  <a:srgbClr val="FF0000"/>
                </a:solidFill>
              </a:rPr>
              <a:t>L(0)=0 </a:t>
            </a:r>
            <a:r>
              <a:rPr lang="en-US" dirty="0" smtClean="0"/>
              <a:t>and sequence number </a:t>
            </a:r>
            <a:r>
              <a:rPr lang="en-US" dirty="0" smtClean="0">
                <a:solidFill>
                  <a:srgbClr val="FF0000"/>
                </a:solidFill>
              </a:rPr>
              <a:t>m=0</a:t>
            </a:r>
          </a:p>
          <a:p>
            <a:r>
              <a:rPr lang="en-US" dirty="0" smtClean="0"/>
              <a:t>Step 2. Find the most similar(smallest distance) pair of clusters in the current clustering (r),(s) according to 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d[(r),(s)]=min d[(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),(j)]</a:t>
            </a:r>
          </a:p>
          <a:p>
            <a:r>
              <a:rPr lang="en-US" dirty="0" smtClean="0"/>
              <a:t>Step 3. Increment the sequence number from m</a:t>
            </a:r>
            <a:r>
              <a:rPr lang="en-US" dirty="0" smtClean="0">
                <a:sym typeface="Wingdings"/>
              </a:rPr>
              <a:t>m+1 Merge clusters r, s to a single cluster. Set the level of this new clustering m to</a:t>
            </a:r>
          </a:p>
          <a:p>
            <a:pPr marL="0" indent="0">
              <a:buNone/>
            </a:pPr>
            <a:r>
              <a:rPr lang="en-US" dirty="0"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L(m)=</a:t>
            </a:r>
            <a:r>
              <a:rPr lang="en-US" dirty="0" smtClean="0">
                <a:solidFill>
                  <a:srgbClr val="FF0000"/>
                </a:solidFill>
              </a:rPr>
              <a:t> d[(r),(s)]</a:t>
            </a:r>
          </a:p>
          <a:p>
            <a:r>
              <a:rPr lang="en-US" dirty="0" smtClean="0"/>
              <a:t>Step 4. Update the proximity matrix, D by deleting the rows and columns of (r), (s) and adding a new row and column of the combined (r, s). The proximity of the new cluster (r,</a:t>
            </a:r>
            <a:r>
              <a:rPr lang="en-US" dirty="0"/>
              <a:t> </a:t>
            </a:r>
            <a:r>
              <a:rPr lang="en-US" dirty="0" smtClean="0"/>
              <a:t>s) and old cluster (k) is defined by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d[(k),(r, s)]=min {d[(k), (r)],  d[(k), (s)] }</a:t>
            </a:r>
          </a:p>
          <a:p>
            <a:r>
              <a:rPr lang="en-US" dirty="0" smtClean="0"/>
              <a:t>Step 5. Repeat from step 2 if m&lt;N-1, else stop as all objects are in one cluster now</a:t>
            </a:r>
          </a:p>
        </p:txBody>
      </p:sp>
    </p:spTree>
    <p:extLst>
      <p:ext uri="{BB962C8B-B14F-4D97-AF65-F5344CB8AC3E}">
        <p14:creationId xmlns:p14="http://schemas.microsoft.com/office/powerpoint/2010/main" val="376106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Iteration 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table is the distance matrix D=[d(</a:t>
            </a:r>
            <a:r>
              <a:rPr lang="en-US" dirty="0" err="1" smtClean="0"/>
              <a:t>I,j</a:t>
            </a:r>
            <a:r>
              <a:rPr lang="en-US" dirty="0" smtClean="0"/>
              <a:t>)]. m=0 and L(0)=0 for all clusters.</a:t>
            </a:r>
          </a:p>
          <a:p>
            <a:endParaRPr lang="en-US" dirty="0"/>
          </a:p>
        </p:txBody>
      </p:sp>
      <p:pic>
        <p:nvPicPr>
          <p:cNvPr id="6" name="Picture 5" descr="Screen Shot 2014-03-23 at 1.12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958" y="2673957"/>
            <a:ext cx="6515100" cy="2451100"/>
          </a:xfrm>
          <a:prstGeom prst="rect">
            <a:avLst/>
          </a:prstGeom>
        </p:spPr>
      </p:pic>
      <p:pic>
        <p:nvPicPr>
          <p:cNvPr id="7" name="Picture 6" descr="Screen Shot 2014-03-23 at 1.13.0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829" y="5460212"/>
            <a:ext cx="2558605" cy="13821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88695" y="4707773"/>
            <a:ext cx="615383" cy="269863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59328" y="3782003"/>
            <a:ext cx="6515100" cy="25372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59328" y="4454044"/>
            <a:ext cx="6515100" cy="253729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2908508" y="3600245"/>
            <a:ext cx="2503476" cy="87097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5574806" y="3600245"/>
            <a:ext cx="2503476" cy="87097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63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Merge MI with TO into MI/TO, L(MI/TO)=138 m=1</a:t>
            </a:r>
          </a:p>
          <a:p>
            <a:endParaRPr lang="en-US" dirty="0"/>
          </a:p>
        </p:txBody>
      </p:sp>
      <p:pic>
        <p:nvPicPr>
          <p:cNvPr id="6" name="Picture 5" descr="Screen Shot 2014-03-23 at 1.25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386" y="2114687"/>
            <a:ext cx="5710276" cy="46156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6953" y="3312789"/>
            <a:ext cx="6297854" cy="26188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5616940" y="2834881"/>
            <a:ext cx="2186703" cy="74631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56953" y="3569938"/>
            <a:ext cx="6297854" cy="261880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870624" y="2834881"/>
            <a:ext cx="2186703" cy="746315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60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merge NA, RM</a:t>
            </a:r>
            <a:r>
              <a:rPr lang="en-US" sz="2400" dirty="0" smtClean="0">
                <a:sym typeface="Wingdings"/>
              </a:rPr>
              <a:t>NA/RM,</a:t>
            </a:r>
            <a:r>
              <a:rPr lang="en-US" sz="2400" dirty="0"/>
              <a:t> L(NA/RM)=219, </a:t>
            </a:r>
            <a:r>
              <a:rPr lang="en-US" sz="2400" dirty="0" smtClean="0"/>
              <a:t>m=2</a:t>
            </a:r>
          </a:p>
          <a:p>
            <a:endParaRPr lang="en-US" sz="2400" dirty="0"/>
          </a:p>
        </p:txBody>
      </p:sp>
      <p:pic>
        <p:nvPicPr>
          <p:cNvPr id="4" name="Picture 3" descr="Screen Shot 2014-03-23 at 2.30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0" y="2160515"/>
            <a:ext cx="5897466" cy="432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7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Merge BA and NA/RM into BA/NA/RM</a:t>
            </a:r>
          </a:p>
          <a:p>
            <a:r>
              <a:rPr lang="en-US" sz="2000" dirty="0" smtClean="0"/>
              <a:t>L(BA/NA/RM)=255, m=3</a:t>
            </a:r>
          </a:p>
          <a:p>
            <a:endParaRPr lang="en-US" dirty="0"/>
          </a:p>
        </p:txBody>
      </p:sp>
      <p:pic>
        <p:nvPicPr>
          <p:cNvPr id="5" name="Picture 4" descr="Screen Shot 2014-03-23 at 2.37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1" y="2423311"/>
            <a:ext cx="5536524" cy="41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3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Merge FI with BA/NA/RM into FI/BA/NA/RM</a:t>
            </a:r>
          </a:p>
          <a:p>
            <a:r>
              <a:rPr lang="en-US" sz="2400" dirty="0" smtClean="0"/>
              <a:t>L(FI/BA/NA/RM)=268, M=4</a:t>
            </a:r>
          </a:p>
          <a:p>
            <a:endParaRPr lang="en-US" dirty="0"/>
          </a:p>
        </p:txBody>
      </p:sp>
      <p:pic>
        <p:nvPicPr>
          <p:cNvPr id="4" name="Picture 3" descr="Screen Shot 2014-03-23 at 2.42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700" y="2534076"/>
            <a:ext cx="5866216" cy="4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57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tree (</a:t>
            </a:r>
            <a:r>
              <a:rPr lang="en-US" dirty="0" err="1" smtClean="0"/>
              <a:t>Dendrogram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can be summarized by the following hierarchical tree</a:t>
            </a:r>
          </a:p>
          <a:p>
            <a:endParaRPr lang="en-US" dirty="0"/>
          </a:p>
        </p:txBody>
      </p:sp>
      <p:pic>
        <p:nvPicPr>
          <p:cNvPr id="4" name="Picture 3" descr="Screen Shot 2014-03-23 at 2.44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2808882"/>
            <a:ext cx="4356100" cy="307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800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Complete-link clustering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alibri" charset="0"/>
              </a:rPr>
              <a:t>Complete-link distance </a:t>
            </a:r>
            <a:r>
              <a:rPr lang="en-US" dirty="0">
                <a:latin typeface="Calibri" charset="0"/>
              </a:rPr>
              <a:t>between clusters 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and 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j</a:t>
            </a:r>
            <a:r>
              <a:rPr lang="en-US" baseline="-25000" dirty="0">
                <a:latin typeface="Calibri" charset="0"/>
              </a:rPr>
              <a:t> </a:t>
            </a:r>
            <a:r>
              <a:rPr lang="en-US" dirty="0">
                <a:latin typeface="Calibri" charset="0"/>
              </a:rPr>
              <a:t>is the </a:t>
            </a:r>
            <a:r>
              <a:rPr lang="en-US" b="1" i="1" dirty="0">
                <a:latin typeface="Calibri" charset="0"/>
              </a:rPr>
              <a:t>maximum distance </a:t>
            </a:r>
            <a:r>
              <a:rPr lang="en-US" dirty="0">
                <a:latin typeface="Calibri" charset="0"/>
              </a:rPr>
              <a:t>between any object in 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i</a:t>
            </a:r>
            <a:r>
              <a:rPr lang="en-US" dirty="0">
                <a:latin typeface="Calibri" charset="0"/>
              </a:rPr>
              <a:t> and any object in </a:t>
            </a:r>
            <a:r>
              <a:rPr lang="en-US" b="1" dirty="0" err="1">
                <a:solidFill>
                  <a:schemeClr val="accent1"/>
                </a:solidFill>
                <a:latin typeface="Calibri" charset="0"/>
              </a:rPr>
              <a:t>C</a:t>
            </a:r>
            <a:r>
              <a:rPr lang="en-US" b="1" baseline="-25000" dirty="0" err="1">
                <a:solidFill>
                  <a:schemeClr val="accent1"/>
                </a:solidFill>
                <a:latin typeface="Calibri" charset="0"/>
              </a:rPr>
              <a:t>j</a:t>
            </a:r>
            <a:r>
              <a:rPr lang="en-US" b="1" baseline="-25000" dirty="0">
                <a:solidFill>
                  <a:schemeClr val="accent1"/>
                </a:solidFill>
                <a:latin typeface="Calibri" charset="0"/>
              </a:rPr>
              <a:t> 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The distance is </a:t>
            </a:r>
            <a:r>
              <a:rPr lang="en-US" b="1" dirty="0">
                <a:latin typeface="Calibri" charset="0"/>
              </a:rPr>
              <a:t>defined by the two most dissimilar </a:t>
            </a:r>
            <a:r>
              <a:rPr lang="en-US" b="1" dirty="0" smtClean="0">
                <a:latin typeface="Calibri" charset="0"/>
              </a:rPr>
              <a:t>objects</a:t>
            </a:r>
          </a:p>
          <a:p>
            <a:pPr lvl="1"/>
            <a:endParaRPr lang="en-US" b="1" baseline="-25000" dirty="0">
              <a:latin typeface="Calibri" charset="0"/>
            </a:endParaRPr>
          </a:p>
          <a:p>
            <a:pPr lvl="1"/>
            <a:endParaRPr lang="en-US" b="1" baseline="-25000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105817"/>
              </p:ext>
            </p:extLst>
          </p:nvPr>
        </p:nvGraphicFramePr>
        <p:xfrm>
          <a:off x="1493838" y="4925824"/>
          <a:ext cx="62325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590560" imgH="279360" progId="Equation.3">
                  <p:embed/>
                </p:oleObj>
              </mc:Choice>
              <mc:Fallback>
                <p:oleObj name="Equation" r:id="rId3" imgW="25905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4925824"/>
                        <a:ext cx="623252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54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clustering?</a:t>
            </a:r>
          </a:p>
          <a:p>
            <a:pPr lvl="1"/>
            <a:r>
              <a:rPr lang="en-US" dirty="0" smtClean="0"/>
              <a:t>Most important unsupervised learning problem</a:t>
            </a:r>
          </a:p>
          <a:p>
            <a:pPr lvl="1"/>
            <a:r>
              <a:rPr lang="en-US" dirty="0" smtClean="0"/>
              <a:t>Find structure in a collection of unlabeled data</a:t>
            </a:r>
          </a:p>
          <a:p>
            <a:pPr lvl="1"/>
            <a:r>
              <a:rPr lang="en-US" dirty="0" smtClean="0"/>
              <a:t>The process of organizing objects into groups whose members are similar in some way</a:t>
            </a:r>
          </a:p>
          <a:p>
            <a:pPr lvl="1"/>
            <a:endParaRPr lang="en-US" dirty="0"/>
          </a:p>
        </p:txBody>
      </p:sp>
      <p:pic>
        <p:nvPicPr>
          <p:cNvPr id="6" name="Picture 5" descr="Screen Shot 2014-03-22 at 9.32.2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00" y="3860799"/>
            <a:ext cx="6807200" cy="298902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7600" y="6540500"/>
            <a:ext cx="405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of distance based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565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average clustering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Group average distance </a:t>
            </a:r>
            <a:r>
              <a:rPr lang="en-US" dirty="0" smtClean="0"/>
              <a:t>between clusters </a:t>
            </a:r>
            <a:r>
              <a:rPr lang="en-US" dirty="0" err="1" smtClean="0">
                <a:solidFill>
                  <a:srgbClr val="FF0000"/>
                </a:solidFill>
              </a:rPr>
              <a:t>Ci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Cj</a:t>
            </a:r>
            <a:r>
              <a:rPr lang="en-US" dirty="0" smtClean="0"/>
              <a:t> is the average distance between any object in </a:t>
            </a:r>
            <a:r>
              <a:rPr lang="en-US" dirty="0" err="1" smtClean="0">
                <a:solidFill>
                  <a:srgbClr val="FF0000"/>
                </a:solidFill>
              </a:rPr>
              <a:t>Ci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 any object in </a:t>
            </a:r>
            <a:r>
              <a:rPr lang="en-US" dirty="0" err="1" smtClean="0">
                <a:solidFill>
                  <a:srgbClr val="FF0000"/>
                </a:solidFill>
              </a:rPr>
              <a:t>Cj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5276301"/>
              </p:ext>
            </p:extLst>
          </p:nvPr>
        </p:nvGraphicFramePr>
        <p:xfrm>
          <a:off x="1486205" y="3242466"/>
          <a:ext cx="5911687" cy="122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2273300" imgH="469900" progId="Equation.3">
                  <p:embed/>
                </p:oleObj>
              </mc:Choice>
              <mc:Fallback>
                <p:oleObj name="Equation" r:id="rId3" imgW="22733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6205" y="3242466"/>
                        <a:ext cx="5911687" cy="1221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556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http://home.deib.polimi.it/matteucc/Clustering/tutorial_html/</a:t>
            </a:r>
            <a:r>
              <a:rPr lang="en-US" dirty="0" smtClean="0">
                <a:hlinkClick r:id="rId2"/>
              </a:rPr>
              <a:t>AppletH.html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97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860653"/>
              </p:ext>
            </p:extLst>
          </p:nvPr>
        </p:nvGraphicFramePr>
        <p:xfrm>
          <a:off x="784743" y="1653289"/>
          <a:ext cx="7848411" cy="47413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137"/>
                <a:gridCol w="2616137"/>
                <a:gridCol w="2616137"/>
              </a:tblGrid>
              <a:tr h="529334">
                <a:tc>
                  <a:txBody>
                    <a:bodyPr/>
                    <a:lstStyle/>
                    <a:p>
                      <a:r>
                        <a:rPr lang="en-US" dirty="0" smtClean="0"/>
                        <a:t>Distance Algorithm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w Cen MT"/>
                          <a:cs typeface="Tw Cen MT"/>
                        </a:rPr>
                        <a:t>Advantage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w Cen MT"/>
                          <a:cs typeface="Tw Cen MT"/>
                        </a:rPr>
                        <a:t>Disadventage</a:t>
                      </a:r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/>
                </a:tc>
              </a:tr>
              <a:tr h="1303722">
                <a:tc>
                  <a:txBody>
                    <a:bodyPr/>
                    <a:lstStyle/>
                    <a:p>
                      <a:r>
                        <a:rPr lang="en-US" dirty="0" smtClean="0"/>
                        <a:t>Single-link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w Cen MT"/>
                          <a:cs typeface="Tw Cen MT"/>
                        </a:rPr>
                        <a:t>Can handle non-elliptical shapes</a:t>
                      </a:r>
                    </a:p>
                    <a:p>
                      <a:endParaRPr lang="en-US" dirty="0">
                        <a:latin typeface="Tw Cen MT"/>
                        <a:cs typeface="Tw Cen M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•"/>
                      </a:pPr>
                      <a:r>
                        <a:rPr lang="en-US" b="0" dirty="0" smtClean="0">
                          <a:latin typeface="Tw Cen MT"/>
                          <a:cs typeface="Tw Cen MT"/>
                        </a:rPr>
                        <a:t>Sensitive to noise and outliers</a:t>
                      </a:r>
                    </a:p>
                    <a:p>
                      <a:pPr>
                        <a:buFontTx/>
                        <a:buChar char="•"/>
                      </a:pPr>
                      <a:r>
                        <a:rPr lang="en-US" b="0" dirty="0" smtClean="0">
                          <a:latin typeface="Tw Cen MT"/>
                          <a:cs typeface="Tw Cen MT"/>
                        </a:rPr>
                        <a:t> It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Tw Cen MT"/>
                          <a:ea typeface="+mn-ea"/>
                          <a:cs typeface="Tw Cen MT"/>
                        </a:rPr>
                        <a:t>produces</a:t>
                      </a:r>
                      <a:r>
                        <a:rPr lang="en-US" b="0" dirty="0" smtClean="0">
                          <a:latin typeface="Tw Cen MT"/>
                          <a:cs typeface="Tw Cen MT"/>
                        </a:rPr>
                        <a:t>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Tw Cen MT"/>
                          <a:ea typeface="+mn-ea"/>
                          <a:cs typeface="Tw Cen MT"/>
                        </a:rPr>
                        <a:t>long</a:t>
                      </a:r>
                      <a:r>
                        <a:rPr lang="en-US" b="0" dirty="0" smtClean="0">
                          <a:latin typeface="Tw Cen MT"/>
                          <a:cs typeface="Tw Cen MT"/>
                        </a:rPr>
                        <a:t>, elongated 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Tw Cen MT"/>
                          <a:ea typeface="+mn-ea"/>
                          <a:cs typeface="Tw Cen MT"/>
                        </a:rPr>
                        <a:t>clusters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Tw Cen MT"/>
                        <a:ea typeface="+mn-ea"/>
                        <a:cs typeface="Tw Cen MT"/>
                      </a:endParaRPr>
                    </a:p>
                  </a:txBody>
                  <a:tcPr/>
                </a:tc>
              </a:tr>
              <a:tr h="2206299">
                <a:tc>
                  <a:txBody>
                    <a:bodyPr/>
                    <a:lstStyle/>
                    <a:p>
                      <a:r>
                        <a:rPr lang="en-US" dirty="0" smtClean="0"/>
                        <a:t>Complete-link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More balanced clusters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Less susceptible to noise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Tends to break large clusters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All clusters tend to have the same diameter-small clusters</a:t>
                      </a:r>
                      <a:r>
                        <a:rPr lang="en-US" baseline="0" dirty="0" smtClean="0"/>
                        <a:t> are merged with large ones</a:t>
                      </a:r>
                      <a:endParaRPr lang="en-US" dirty="0"/>
                    </a:p>
                  </a:txBody>
                  <a:tcPr/>
                </a:tc>
              </a:tr>
              <a:tr h="702004">
                <a:tc>
                  <a:txBody>
                    <a:bodyPr/>
                    <a:lstStyle/>
                    <a:p>
                      <a:r>
                        <a:rPr lang="en-US" dirty="0" smtClean="0"/>
                        <a:t>Group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dirty="0" smtClean="0"/>
                        <a:t>Less susceptible to noise and outliers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Biased towards globular clusters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48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graph is an ordered pair G=(V,E) comprising a set V of vertices or nodes together with a set E of edges or lines.</a:t>
            </a:r>
          </a:p>
          <a:p>
            <a:r>
              <a:rPr lang="en-US" dirty="0" smtClean="0"/>
              <a:t>The order of a graph is |V|, the number of vertices</a:t>
            </a:r>
          </a:p>
          <a:p>
            <a:r>
              <a:rPr lang="en-US" dirty="0" smtClean="0"/>
              <a:t>The size of a graph is |E|, the number of edges</a:t>
            </a:r>
          </a:p>
          <a:p>
            <a:r>
              <a:rPr lang="en-US" dirty="0" smtClean="0"/>
              <a:t>The degree of a vertex is the number of edges that connect to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9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 Bridges of Konigsberg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Leonhard Euler, published in 1736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we find a path to go around A, B, C, D using the path exactly once ?</a:t>
            </a:r>
            <a:endParaRPr lang="en-US" dirty="0"/>
          </a:p>
        </p:txBody>
      </p:sp>
      <p:pic>
        <p:nvPicPr>
          <p:cNvPr id="4" name="Picture 3" descr="Screen Shot 2014-03-23 at 5.52.1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100" y="2197100"/>
            <a:ext cx="34798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5630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Paths and Euler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Simplifies the graph to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Path that transverse every edge in the graph exactly once</a:t>
            </a:r>
          </a:p>
          <a:p>
            <a:r>
              <a:rPr lang="en-US" dirty="0" smtClean="0"/>
              <a:t>Circuit: a Euler path is starts and ends at the same point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3-23 at 5.55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58" y="2154794"/>
            <a:ext cx="1924210" cy="1802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865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Theorem: A </a:t>
            </a:r>
            <a:r>
              <a:rPr lang="en-US" dirty="0"/>
              <a:t>connected graph has an Euler path (non circuit) if and only if </a:t>
            </a:r>
            <a:r>
              <a:rPr lang="en-US" dirty="0" smtClean="0"/>
              <a:t>it has exactly </a:t>
            </a:r>
            <a:r>
              <a:rPr lang="en-US" dirty="0"/>
              <a:t>2 vertices with odd </a:t>
            </a:r>
            <a:r>
              <a:rPr lang="en-US" dirty="0" smtClean="0"/>
              <a:t>degree</a:t>
            </a:r>
          </a:p>
          <a:p>
            <a:r>
              <a:rPr lang="en-US" dirty="0" smtClean="0"/>
              <a:t>Theorem: A connected graph has Euler circuit if and only if all vertices have even degrees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4-03-23 at 6.21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530" y="1814557"/>
            <a:ext cx="863600" cy="1003300"/>
          </a:xfrm>
          <a:prstGeom prst="rect">
            <a:avLst/>
          </a:prstGeom>
        </p:spPr>
      </p:pic>
      <p:pic>
        <p:nvPicPr>
          <p:cNvPr id="5" name="Picture 4" descr="Screen Shot 2014-03-23 at 6.21.3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5969" y="1814557"/>
            <a:ext cx="812800" cy="1003300"/>
          </a:xfrm>
          <a:prstGeom prst="rect">
            <a:avLst/>
          </a:prstGeom>
        </p:spPr>
      </p:pic>
      <p:pic>
        <p:nvPicPr>
          <p:cNvPr id="6" name="Picture 5" descr="Screen Shot 2014-03-23 at 6.21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248" y="1814557"/>
            <a:ext cx="825500" cy="939800"/>
          </a:xfrm>
          <a:prstGeom prst="rect">
            <a:avLst/>
          </a:prstGeom>
        </p:spPr>
      </p:pic>
      <p:pic>
        <p:nvPicPr>
          <p:cNvPr id="7" name="Picture 6" descr="Screen Shot 2014-03-23 at 6.46.10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484" y="1814557"/>
            <a:ext cx="1655063" cy="106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526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conflicts and representation using graph</a:t>
            </a:r>
          </a:p>
          <a:p>
            <a:endParaRPr lang="en-US" dirty="0"/>
          </a:p>
        </p:txBody>
      </p:sp>
      <p:pic>
        <p:nvPicPr>
          <p:cNvPr id="4" name="Picture 3" descr="Screen Shot 2014-03-25 at 12.55.2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71" y="2692842"/>
            <a:ext cx="4166053" cy="2339105"/>
          </a:xfrm>
          <a:prstGeom prst="rect">
            <a:avLst/>
          </a:prstGeom>
        </p:spPr>
      </p:pic>
      <p:pic>
        <p:nvPicPr>
          <p:cNvPr id="5" name="Picture 4" descr="Screen Shot 2014-03-25 at 12.55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036" y="2546850"/>
            <a:ext cx="4017038" cy="30234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80272" y="5570335"/>
            <a:ext cx="6233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web.math.princeton.edu</a:t>
            </a:r>
            <a:r>
              <a:rPr lang="en-US" dirty="0"/>
              <a:t>/</a:t>
            </a:r>
            <a:r>
              <a:rPr lang="en-US" dirty="0" err="1"/>
              <a:t>math_alive</a:t>
            </a:r>
            <a:r>
              <a:rPr lang="en-US" dirty="0"/>
              <a:t>/5/Notes2.pdf</a:t>
            </a:r>
          </a:p>
        </p:txBody>
      </p:sp>
    </p:spTree>
    <p:extLst>
      <p:ext uri="{BB962C8B-B14F-4D97-AF65-F5344CB8AC3E}">
        <p14:creationId xmlns:p14="http://schemas.microsoft.com/office/powerpoint/2010/main" val="2949202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Coloring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Colors the vertices of a graph so that two adjacent vertices have different colors.</a:t>
            </a:r>
          </a:p>
          <a:p>
            <a:endParaRPr lang="en-US" dirty="0"/>
          </a:p>
        </p:txBody>
      </p:sp>
      <p:pic>
        <p:nvPicPr>
          <p:cNvPr id="4" name="Picture 3" descr="Screen Shot 2014-03-25 at 12.59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908" y="2595928"/>
            <a:ext cx="5094129" cy="38232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9520" y="6525867"/>
            <a:ext cx="5664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color graph</a:t>
            </a:r>
            <a:r>
              <a:rPr lang="en-US" dirty="0"/>
              <a:t>: http://</a:t>
            </a:r>
            <a:r>
              <a:rPr lang="en-US" dirty="0" err="1"/>
              <a:t>web.math.princeton.edu</a:t>
            </a:r>
            <a:r>
              <a:rPr lang="en-US" dirty="0"/>
              <a:t>/</a:t>
            </a:r>
            <a:r>
              <a:rPr lang="en-US" dirty="0" err="1"/>
              <a:t>math_alive</a:t>
            </a:r>
            <a:r>
              <a:rPr lang="en-US" dirty="0"/>
              <a:t>/5/Notes2.pdf</a:t>
            </a:r>
          </a:p>
        </p:txBody>
      </p:sp>
    </p:spTree>
    <p:extLst>
      <p:ext uri="{BB962C8B-B14F-4D97-AF65-F5344CB8AC3E}">
        <p14:creationId xmlns:p14="http://schemas.microsoft.com/office/powerpoint/2010/main" val="12363324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Coloring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1. Color a vertex with color 1</a:t>
            </a:r>
          </a:p>
          <a:p>
            <a:endParaRPr lang="en-US" dirty="0" smtClean="0"/>
          </a:p>
          <a:p>
            <a:r>
              <a:rPr lang="en-US" dirty="0" smtClean="0"/>
              <a:t>Step 2. Pick an uncolored vertex v, color it with the lowest-numbered color that has not been been used on any previously-colored vertices adjacent to v.</a:t>
            </a:r>
          </a:p>
          <a:p>
            <a:endParaRPr lang="en-US" dirty="0" smtClean="0"/>
          </a:p>
          <a:p>
            <a:r>
              <a:rPr lang="en-US" dirty="0" smtClean="0"/>
              <a:t>Step 3. Repeat step 2 until all vertices are colored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89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reduction: </a:t>
            </a:r>
          </a:p>
          <a:p>
            <a:pPr lvl="1"/>
            <a:r>
              <a:rPr lang="en-US" dirty="0" smtClean="0"/>
              <a:t>Finding representatives for homogeneous group</a:t>
            </a:r>
          </a:p>
          <a:p>
            <a:r>
              <a:rPr lang="en-US" dirty="0" smtClean="0"/>
              <a:t>Natural data types: </a:t>
            </a:r>
            <a:endParaRPr lang="en-US" dirty="0"/>
          </a:p>
          <a:p>
            <a:pPr lvl="1"/>
            <a:r>
              <a:rPr lang="en-US" dirty="0"/>
              <a:t>Finding </a:t>
            </a:r>
            <a:r>
              <a:rPr lang="en-US" dirty="0" smtClean="0"/>
              <a:t>natural clusters and describe their property</a:t>
            </a:r>
            <a:endParaRPr lang="en-US" dirty="0"/>
          </a:p>
          <a:p>
            <a:r>
              <a:rPr lang="en-US" dirty="0" smtClean="0"/>
              <a:t>Useful data class: </a:t>
            </a:r>
            <a:endParaRPr lang="en-US" dirty="0"/>
          </a:p>
          <a:p>
            <a:pPr lvl="1"/>
            <a:r>
              <a:rPr lang="en-US" dirty="0"/>
              <a:t>Finding </a:t>
            </a:r>
            <a:r>
              <a:rPr lang="en-US" dirty="0" smtClean="0"/>
              <a:t>useful and suitable groupings</a:t>
            </a:r>
          </a:p>
          <a:p>
            <a:r>
              <a:rPr lang="en-US" dirty="0" smtClean="0"/>
              <a:t>Outlier detection</a:t>
            </a:r>
            <a:endParaRPr lang="en-US" dirty="0"/>
          </a:p>
          <a:p>
            <a:pPr lvl="1"/>
            <a:r>
              <a:rPr lang="en-US" dirty="0"/>
              <a:t>Finding </a:t>
            </a:r>
            <a:r>
              <a:rPr lang="en-US" dirty="0" smtClean="0"/>
              <a:t>usual data objects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3694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3-25 at 1.46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9" y="1530398"/>
            <a:ext cx="2890940" cy="2382643"/>
          </a:xfrm>
          <a:prstGeom prst="rect">
            <a:avLst/>
          </a:prstGeom>
        </p:spPr>
      </p:pic>
      <p:pic>
        <p:nvPicPr>
          <p:cNvPr id="5" name="Picture 4" descr="Screen Shot 2014-03-25 at 1.46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128" y="1541805"/>
            <a:ext cx="2833160" cy="2409149"/>
          </a:xfrm>
          <a:prstGeom prst="rect">
            <a:avLst/>
          </a:prstGeom>
        </p:spPr>
      </p:pic>
      <p:pic>
        <p:nvPicPr>
          <p:cNvPr id="6" name="Picture 5" descr="Screen Shot 2014-03-25 at 1.46.41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4070231"/>
            <a:ext cx="2932767" cy="2426437"/>
          </a:xfrm>
          <a:prstGeom prst="rect">
            <a:avLst/>
          </a:prstGeom>
        </p:spPr>
      </p:pic>
      <p:pic>
        <p:nvPicPr>
          <p:cNvPr id="7" name="Picture 6" descr="Screen Shot 2014-03-25 at 1.46.48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922" y="4038548"/>
            <a:ext cx="3005852" cy="267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302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Chromatic Number &amp;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i="1" dirty="0" smtClean="0"/>
              <a:t> chromatic number </a:t>
            </a:r>
            <a:r>
              <a:rPr lang="en-US" dirty="0" smtClean="0"/>
              <a:t>of a graph is the minimum number of colors in a proper coloring of that graph.</a:t>
            </a:r>
          </a:p>
          <a:p>
            <a:r>
              <a:rPr lang="en-US" dirty="0" smtClean="0"/>
              <a:t>Greedy Coloring Theorem:</a:t>
            </a:r>
          </a:p>
          <a:p>
            <a:pPr lvl="1"/>
            <a:r>
              <a:rPr lang="en-US" dirty="0" smtClean="0"/>
              <a:t>If d is the largest of the degrees of the vertices in a graph G, then G has a proper coloring with d+1 or fewer colors, i.e. the chromatic number of G is at most d+1(Upper Bond)</a:t>
            </a:r>
          </a:p>
          <a:p>
            <a:pPr lvl="1"/>
            <a:r>
              <a:rPr lang="en-US" dirty="0" smtClean="0"/>
              <a:t>Real chromatic number may be smaller than the upper bond</a:t>
            </a:r>
          </a:p>
        </p:txBody>
      </p:sp>
    </p:spTree>
    <p:extLst>
      <p:ext uri="{BB962C8B-B14F-4D97-AF65-F5344CB8AC3E}">
        <p14:creationId xmlns:p14="http://schemas.microsoft.com/office/powerpoint/2010/main" val="40480045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Bellman-ford</a:t>
            </a:r>
          </a:p>
          <a:p>
            <a:r>
              <a:rPr lang="en-US" dirty="0" err="1" smtClean="0"/>
              <a:t>Dijkstra</a:t>
            </a:r>
            <a:endParaRPr lang="en-US" dirty="0" smtClean="0"/>
          </a:p>
          <a:p>
            <a:r>
              <a:rPr lang="en-US" dirty="0" smtClean="0"/>
              <a:t>Ford-Fulkerson</a:t>
            </a:r>
          </a:p>
          <a:p>
            <a:r>
              <a:rPr lang="en-US" dirty="0" smtClean="0"/>
              <a:t>Nearest neighbor</a:t>
            </a:r>
          </a:p>
          <a:p>
            <a:r>
              <a:rPr lang="en-US" dirty="0" smtClean="0"/>
              <a:t>Depth-first search</a:t>
            </a:r>
          </a:p>
          <a:p>
            <a:r>
              <a:rPr lang="en-US" dirty="0" smtClean="0"/>
              <a:t>Breadth-first search</a:t>
            </a:r>
          </a:p>
          <a:p>
            <a:r>
              <a:rPr lang="en-US" dirty="0" smtClean="0"/>
              <a:t>Prim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128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Princeton web math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http://web.math.princeton.edu/math_alive/5/Notes2.</a:t>
            </a:r>
            <a:r>
              <a:rPr lang="en-US" dirty="0" smtClean="0">
                <a:hlinkClick r:id="rId2"/>
              </a:rPr>
              <a:t>pdf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/>
              <a:t>tutorial on clustering algorithms </a:t>
            </a:r>
          </a:p>
          <a:p>
            <a:pPr lvl="1"/>
            <a:r>
              <a:rPr lang="en-US" dirty="0">
                <a:hlinkClick r:id="rId3"/>
              </a:rPr>
              <a:t>http://home.deib.polimi.it/matteucc/Clustering/tutorial_html/</a:t>
            </a:r>
            <a:r>
              <a:rPr lang="en-US" dirty="0" smtClean="0">
                <a:hlinkClick r:id="rId3"/>
              </a:rPr>
              <a:t>hierarchical.html</a:t>
            </a:r>
            <a:endParaRPr lang="en-US" dirty="0"/>
          </a:p>
          <a:p>
            <a:r>
              <a:rPr lang="en-US" dirty="0" smtClean="0"/>
              <a:t>Andrew Moore</a:t>
            </a:r>
          </a:p>
          <a:p>
            <a:pPr lvl="1"/>
            <a:r>
              <a:rPr lang="en-US" dirty="0" smtClean="0"/>
              <a:t>K-means and </a:t>
            </a:r>
            <a:r>
              <a:rPr lang="en-US" dirty="0"/>
              <a:t>Hierarchical clustering </a:t>
            </a:r>
            <a:r>
              <a:rPr lang="en-US" dirty="0">
                <a:hlinkClick r:id="rId4"/>
              </a:rPr>
              <a:t>http://www.autonlab.org/tutorials/</a:t>
            </a:r>
            <a:r>
              <a:rPr lang="en-US" dirty="0" smtClean="0">
                <a:hlinkClick r:id="rId4"/>
              </a:rPr>
              <a:t>kmeans.html</a:t>
            </a:r>
            <a:endParaRPr lang="en-US" dirty="0" smtClean="0"/>
          </a:p>
          <a:p>
            <a:r>
              <a:rPr lang="en-US" dirty="0"/>
              <a:t>Ryan </a:t>
            </a:r>
            <a:r>
              <a:rPr lang="en-US" dirty="0" err="1"/>
              <a:t>S.J.d</a:t>
            </a:r>
            <a:r>
              <a:rPr lang="en-US" dirty="0"/>
              <a:t>. </a:t>
            </a:r>
            <a:r>
              <a:rPr lang="en-US" dirty="0" smtClean="0"/>
              <a:t>Baker</a:t>
            </a:r>
          </a:p>
          <a:p>
            <a:pPr lvl="1"/>
            <a:r>
              <a:rPr lang="en-US" dirty="0" smtClean="0"/>
              <a:t>Big Data Education, video lecture week 7, </a:t>
            </a:r>
            <a:r>
              <a:rPr lang="en-US" dirty="0" err="1" smtClean="0"/>
              <a:t>couresa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https://class.coursera.org/bigdata-edu-001/</a:t>
            </a:r>
            <a:r>
              <a:rPr lang="en-US" dirty="0" smtClean="0">
                <a:hlinkClick r:id="rId5"/>
              </a:rPr>
              <a:t>lecture</a:t>
            </a:r>
            <a:endParaRPr lang="en-US" dirty="0" smtClean="0"/>
          </a:p>
          <a:p>
            <a:r>
              <a:rPr lang="en-US" dirty="0" smtClean="0"/>
              <a:t>Chris Caldwell</a:t>
            </a:r>
            <a:endParaRPr lang="en-US" dirty="0"/>
          </a:p>
          <a:p>
            <a:pPr lvl="1"/>
            <a:r>
              <a:rPr lang="en-US" dirty="0" smtClean="0"/>
              <a:t>Graph </a:t>
            </a:r>
            <a:r>
              <a:rPr lang="en-US" dirty="0" err="1" smtClean="0"/>
              <a:t>theor</a:t>
            </a:r>
            <a:r>
              <a:rPr lang="en-US" dirty="0" smtClean="0"/>
              <a:t> tutorials</a:t>
            </a:r>
          </a:p>
          <a:p>
            <a:pPr lvl="1"/>
            <a:r>
              <a:rPr lang="en-US" dirty="0">
                <a:hlinkClick r:id="rId6"/>
              </a:rPr>
              <a:t>http://www.utm.edu/departments/math/graph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05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</a:p>
          <a:p>
            <a:r>
              <a:rPr lang="en-US" dirty="0" smtClean="0"/>
              <a:t>Biology</a:t>
            </a:r>
          </a:p>
          <a:p>
            <a:r>
              <a:rPr lang="en-US" dirty="0" smtClean="0"/>
              <a:t>Libraries</a:t>
            </a:r>
          </a:p>
          <a:p>
            <a:r>
              <a:rPr lang="en-US" dirty="0" smtClean="0"/>
              <a:t>Insurance</a:t>
            </a:r>
          </a:p>
          <a:p>
            <a:r>
              <a:rPr lang="en-US" dirty="0" smtClean="0"/>
              <a:t>City-planning</a:t>
            </a:r>
          </a:p>
          <a:p>
            <a:r>
              <a:rPr lang="en-US" dirty="0" smtClean="0"/>
              <a:t>Earthquake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Dealing with different types of attributes</a:t>
            </a:r>
          </a:p>
          <a:p>
            <a:r>
              <a:rPr lang="en-US" dirty="0" smtClean="0"/>
              <a:t>Discovering clusters with arbitrary shape</a:t>
            </a:r>
          </a:p>
          <a:p>
            <a:r>
              <a:rPr lang="en-US" dirty="0" smtClean="0"/>
              <a:t>Minimal requirements for domain knowledge to determine input parameters</a:t>
            </a:r>
          </a:p>
          <a:p>
            <a:r>
              <a:rPr lang="en-US" dirty="0" smtClean="0"/>
              <a:t>Ability to deal with noise and outliers</a:t>
            </a:r>
          </a:p>
          <a:p>
            <a:r>
              <a:rPr lang="en-US" dirty="0" smtClean="0"/>
              <a:t>Insensitivity to order of input records</a:t>
            </a:r>
          </a:p>
          <a:p>
            <a:r>
              <a:rPr lang="en-US" dirty="0" smtClean="0"/>
              <a:t>High dimensionality</a:t>
            </a:r>
          </a:p>
          <a:p>
            <a:r>
              <a:rPr lang="en-US" dirty="0" smtClean="0"/>
              <a:t>Interpretability and usability</a:t>
            </a:r>
          </a:p>
        </p:txBody>
      </p:sp>
    </p:spTree>
    <p:extLst>
      <p:ext uri="{BB962C8B-B14F-4D97-AF65-F5344CB8AC3E}">
        <p14:creationId xmlns:p14="http://schemas.microsoft.com/office/powerpoint/2010/main" val="68930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Exclusive Clustering</a:t>
            </a:r>
          </a:p>
          <a:p>
            <a:pPr lvl="1"/>
            <a:r>
              <a:rPr lang="en-US" dirty="0" smtClean="0"/>
              <a:t>K-means</a:t>
            </a:r>
          </a:p>
          <a:p>
            <a:r>
              <a:rPr lang="en-US" dirty="0" smtClean="0"/>
              <a:t>Overlapping Clustering</a:t>
            </a:r>
          </a:p>
          <a:p>
            <a:pPr lvl="1"/>
            <a:r>
              <a:rPr lang="en-US" dirty="0" smtClean="0"/>
              <a:t>Fuzzy C-means</a:t>
            </a:r>
          </a:p>
          <a:p>
            <a:r>
              <a:rPr lang="en-US" dirty="0" smtClean="0"/>
              <a:t>Hierarchical Clustering</a:t>
            </a:r>
          </a:p>
          <a:p>
            <a:pPr lvl="1"/>
            <a:r>
              <a:rPr lang="en-US" dirty="0" smtClean="0"/>
              <a:t>Hierarchical Clustering</a:t>
            </a:r>
          </a:p>
          <a:p>
            <a:r>
              <a:rPr lang="en-US" dirty="0" smtClean="0"/>
              <a:t>Probabilistic Clustering</a:t>
            </a:r>
          </a:p>
          <a:p>
            <a:pPr lvl="1"/>
            <a:r>
              <a:rPr lang="en-US" dirty="0" smtClean="0"/>
              <a:t>Mixture of Gaussians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8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Hierarchical Clustering (Agglomerative)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Given a set of N items to be clustered, and an N*N distance matrix, the basic process of hierarchical clustering is:</a:t>
            </a:r>
          </a:p>
          <a:p>
            <a:pPr lvl="1"/>
            <a:r>
              <a:rPr lang="en-US" dirty="0" smtClean="0"/>
              <a:t>Step 1. Assign each data as a cluster, so we have N clusters from N items.</a:t>
            </a:r>
            <a:r>
              <a:rPr lang="en-US" dirty="0"/>
              <a:t> Distance between clusters=distance between the items they </a:t>
            </a:r>
            <a:r>
              <a:rPr lang="en-US" dirty="0" smtClean="0"/>
              <a:t>contain</a:t>
            </a:r>
          </a:p>
          <a:p>
            <a:pPr lvl="1"/>
            <a:r>
              <a:rPr lang="en-US" dirty="0" smtClean="0"/>
              <a:t>Step 2. Find the closest pair of clusters and merge them into a single cluster (become N-1 clusters)</a:t>
            </a:r>
          </a:p>
          <a:p>
            <a:pPr lvl="1"/>
            <a:r>
              <a:rPr lang="en-US" dirty="0" smtClean="0"/>
              <a:t>Step 3. Compute the distances between the new cluster and each of the old cluster</a:t>
            </a:r>
          </a:p>
          <a:p>
            <a:pPr lvl="1"/>
            <a:r>
              <a:rPr lang="en-US" dirty="0" smtClean="0"/>
              <a:t>Step 4. Repeat step 2 and 3 until all clusters are combined into a single cluster of size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2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3-23 at 12.02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401" y="1767694"/>
            <a:ext cx="6071908" cy="4110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47127" y="5906522"/>
            <a:ext cx="1440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Ryan Baker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15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Algorithms to calculate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Single-linkage clustering</a:t>
            </a:r>
          </a:p>
          <a:p>
            <a:pPr lvl="1"/>
            <a:r>
              <a:rPr lang="en-US" b="1" dirty="0" smtClean="0"/>
              <a:t>Shortest</a:t>
            </a:r>
            <a:r>
              <a:rPr lang="en-US" dirty="0" smtClean="0"/>
              <a:t> distance from any member of one cluster to any member of the other cluster</a:t>
            </a:r>
          </a:p>
          <a:p>
            <a:r>
              <a:rPr lang="en-US" dirty="0" smtClean="0"/>
              <a:t>Complete-linkage clustering</a:t>
            </a:r>
          </a:p>
          <a:p>
            <a:pPr lvl="1"/>
            <a:r>
              <a:rPr lang="en-US" b="1" dirty="0" smtClean="0"/>
              <a:t>Greatest</a:t>
            </a:r>
            <a:r>
              <a:rPr lang="en-US" dirty="0" smtClean="0"/>
              <a:t> distance from any member of one cluster to any member of the other cluster</a:t>
            </a:r>
          </a:p>
          <a:p>
            <a:r>
              <a:rPr lang="en-US" dirty="0" smtClean="0"/>
              <a:t>Average-linkage clustering</a:t>
            </a:r>
          </a:p>
          <a:p>
            <a:pPr lvl="1"/>
            <a:r>
              <a:rPr lang="en-US" b="1" dirty="0" smtClean="0"/>
              <a:t>Average</a:t>
            </a:r>
            <a:r>
              <a:rPr lang="en-US" dirty="0" smtClean="0"/>
              <a:t> distance from …</a:t>
            </a:r>
          </a:p>
          <a:p>
            <a:r>
              <a:rPr lang="en-US" dirty="0" smtClean="0"/>
              <a:t>UCLUS method by </a:t>
            </a:r>
            <a:r>
              <a:rPr lang="en-US" dirty="0" err="1" smtClean="0"/>
              <a:t>R.D’Andrade</a:t>
            </a:r>
            <a:endParaRPr lang="en-US" dirty="0"/>
          </a:p>
          <a:p>
            <a:pPr lvl="1"/>
            <a:r>
              <a:rPr lang="en-US" b="1" dirty="0" smtClean="0"/>
              <a:t>Median</a:t>
            </a:r>
            <a:r>
              <a:rPr lang="en-US" dirty="0" smtClean="0"/>
              <a:t> </a:t>
            </a:r>
            <a:r>
              <a:rPr lang="en-US" dirty="0"/>
              <a:t>distance from …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16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2670</TotalTime>
  <Words>1254</Words>
  <Application>Microsoft Macintosh PowerPoint</Application>
  <PresentationFormat>On-screen Show (4:3)</PresentationFormat>
  <Paragraphs>190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Median</vt:lpstr>
      <vt:lpstr>Equation</vt:lpstr>
      <vt:lpstr>Hierarchical clustering &amp; Graph theory </vt:lpstr>
      <vt:lpstr>Introduction</vt:lpstr>
      <vt:lpstr>Goals of Clustering</vt:lpstr>
      <vt:lpstr>Applications</vt:lpstr>
      <vt:lpstr>Requirements</vt:lpstr>
      <vt:lpstr>Clustering Algorithms</vt:lpstr>
      <vt:lpstr>Hierarchical Clustering (Agglomerative)</vt:lpstr>
      <vt:lpstr>Illustration</vt:lpstr>
      <vt:lpstr>Different Algorithms to calculate distances</vt:lpstr>
      <vt:lpstr>Single-linkage clustering example</vt:lpstr>
      <vt:lpstr>To Start</vt:lpstr>
      <vt:lpstr>Algorithm Summary</vt:lpstr>
      <vt:lpstr>Iteration 0</vt:lpstr>
      <vt:lpstr>Iteration 1</vt:lpstr>
      <vt:lpstr>Iteration 2</vt:lpstr>
      <vt:lpstr>Iteration 3</vt:lpstr>
      <vt:lpstr>Iteration 4.</vt:lpstr>
      <vt:lpstr>Hierarchical tree (Dendrogram)</vt:lpstr>
      <vt:lpstr>Complete-link clustering</vt:lpstr>
      <vt:lpstr>Group average clustering</vt:lpstr>
      <vt:lpstr>Demo</vt:lpstr>
      <vt:lpstr>Comparison</vt:lpstr>
      <vt:lpstr>Graph Theory</vt:lpstr>
      <vt:lpstr>Seven Bridges of Konigsberg Problem</vt:lpstr>
      <vt:lpstr>Euler Paths and Euler Circuit</vt:lpstr>
      <vt:lpstr>Theorems</vt:lpstr>
      <vt:lpstr>Coloring Problem</vt:lpstr>
      <vt:lpstr>Proper Coloring</vt:lpstr>
      <vt:lpstr>Greedy Coloring Algorithm</vt:lpstr>
      <vt:lpstr>Coloring Steps</vt:lpstr>
      <vt:lpstr>Chromatic Number &amp; Greedy Algorithm</vt:lpstr>
      <vt:lpstr>Related Algorithms</vt:lpstr>
      <vt:lpstr>Resources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clustering </dc:title>
  <dc:creator>Lydia</dc:creator>
  <cp:lastModifiedBy>Lydia</cp:lastModifiedBy>
  <cp:revision>44</cp:revision>
  <dcterms:created xsi:type="dcterms:W3CDTF">2014-03-17T22:04:44Z</dcterms:created>
  <dcterms:modified xsi:type="dcterms:W3CDTF">2014-03-25T19:01:54Z</dcterms:modified>
</cp:coreProperties>
</file>